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59" r:id="rId6"/>
    <p:sldId id="260" r:id="rId7"/>
    <p:sldId id="264" r:id="rId8"/>
    <p:sldId id="265" r:id="rId9"/>
    <p:sldId id="267" r:id="rId10"/>
    <p:sldId id="269" r:id="rId11"/>
    <p:sldId id="270" r:id="rId12"/>
    <p:sldId id="271" r:id="rId13"/>
    <p:sldId id="272" r:id="rId14"/>
    <p:sldId id="273" r:id="rId15"/>
    <p:sldId id="274" r:id="rId16"/>
    <p:sldId id="275" r:id="rId17"/>
    <p:sldId id="276" r:id="rId18"/>
    <p:sldId id="277" r:id="rId19"/>
    <p:sldId id="278"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9" d="100"/>
          <a:sy n="69" d="100"/>
        </p:scale>
        <p:origin x="-8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BCC7030-7DF5-4090-9BB0-D7BB94ABA062}" type="datetimeFigureOut">
              <a:rPr lang="en-IN" smtClean="0"/>
              <a:t>30-01-2017</a:t>
            </a:fld>
            <a:endParaRPr lang="en-IN"/>
          </a:p>
        </p:txBody>
      </p:sp>
      <p:sp>
        <p:nvSpPr>
          <p:cNvPr id="16" name="Slide Number Placeholder 15"/>
          <p:cNvSpPr>
            <a:spLocks noGrp="1"/>
          </p:cNvSpPr>
          <p:nvPr>
            <p:ph type="sldNum" sz="quarter" idx="11"/>
          </p:nvPr>
        </p:nvSpPr>
        <p:spPr/>
        <p:txBody>
          <a:bodyPr/>
          <a:lstStyle/>
          <a:p>
            <a:fld id="{EB840A44-4046-4B64-90FF-0828F7ABBF78}" type="slidenum">
              <a:rPr lang="en-IN" smtClean="0"/>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C7030-7DF5-4090-9BB0-D7BB94ABA062}" type="datetimeFigureOut">
              <a:rPr lang="en-IN" smtClean="0"/>
              <a:t>30-01-2017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40A44-4046-4B64-90FF-0828F7ABBF78}"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C7030-7DF5-4090-9BB0-D7BB94ABA062}" type="datetimeFigureOut">
              <a:rPr lang="en-IN" smtClean="0"/>
              <a:t>30-01-2017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40A44-4046-4B64-90FF-0828F7ABBF78}"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BCC7030-7DF5-4090-9BB0-D7BB94ABA062}" type="datetimeFigureOut">
              <a:rPr lang="en-IN" smtClean="0"/>
              <a:t>30-01-2017</a:t>
            </a:fld>
            <a:endParaRPr lang="en-IN"/>
          </a:p>
        </p:txBody>
      </p:sp>
      <p:sp>
        <p:nvSpPr>
          <p:cNvPr id="15" name="Slide Number Placeholder 14"/>
          <p:cNvSpPr>
            <a:spLocks noGrp="1"/>
          </p:cNvSpPr>
          <p:nvPr>
            <p:ph type="sldNum" sz="quarter" idx="15"/>
          </p:nvPr>
        </p:nvSpPr>
        <p:spPr/>
        <p:txBody>
          <a:bodyPr/>
          <a:lstStyle>
            <a:lvl1pPr algn="ctr">
              <a:defRPr/>
            </a:lvl1pPr>
          </a:lstStyle>
          <a:p>
            <a:fld id="{EB840A44-4046-4B64-90FF-0828F7ABBF78}" type="slidenum">
              <a:rPr lang="en-IN" smtClean="0"/>
              <a:t>‹#›</a:t>
            </a:fld>
            <a:endParaRPr lang="en-IN"/>
          </a:p>
        </p:txBody>
      </p:sp>
      <p:sp>
        <p:nvSpPr>
          <p:cNvPr id="16" name="Footer Placeholder 15"/>
          <p:cNvSpPr>
            <a:spLocks noGrp="1"/>
          </p:cNvSpPr>
          <p:nvPr>
            <p:ph type="ftr" sz="quarter" idx="16"/>
          </p:nvPr>
        </p:nvSpPr>
        <p:spPr/>
        <p:txBody>
          <a:bodyPr/>
          <a:lstStyle/>
          <a:p>
            <a:endParaRPr lang="en-IN"/>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C7030-7DF5-4090-9BB0-D7BB94ABA062}" type="datetimeFigureOut">
              <a:rPr lang="en-IN" smtClean="0"/>
              <a:t>30-01-2017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40A44-4046-4B64-90FF-0828F7ABBF78}" type="slidenum">
              <a:rPr lang="en-IN" smtClean="0"/>
              <a:t>‹#›</a:t>
            </a:fld>
            <a:endParaRPr lang="en-IN"/>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C7030-7DF5-4090-9BB0-D7BB94ABA062}" type="datetimeFigureOut">
              <a:rPr lang="en-IN" smtClean="0"/>
              <a:t>30-01-2017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840A44-4046-4B64-90FF-0828F7ABBF78}" type="slidenum">
              <a:rPr lang="en-IN" smtClean="0"/>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B840A44-4046-4B64-90FF-0828F7ABBF78}" type="slidenum">
              <a:rPr lang="en-IN" smtClean="0"/>
              <a:t>‹#›</a:t>
            </a:fld>
            <a:endParaRPr lang="en-IN"/>
          </a:p>
        </p:txBody>
      </p:sp>
      <p:sp>
        <p:nvSpPr>
          <p:cNvPr id="8" name="Footer Placeholder 7"/>
          <p:cNvSpPr>
            <a:spLocks noGrp="1"/>
          </p:cNvSpPr>
          <p:nvPr>
            <p:ph type="ftr" sz="quarter" idx="11"/>
          </p:nvPr>
        </p:nvSpPr>
        <p:spPr/>
        <p:txBody>
          <a:bodyPr/>
          <a:lstStyle/>
          <a:p>
            <a:endParaRPr lang="en-IN"/>
          </a:p>
        </p:txBody>
      </p:sp>
      <p:sp>
        <p:nvSpPr>
          <p:cNvPr id="7" name="Date Placeholder 6"/>
          <p:cNvSpPr>
            <a:spLocks noGrp="1"/>
          </p:cNvSpPr>
          <p:nvPr>
            <p:ph type="dt" sz="half" idx="10"/>
          </p:nvPr>
        </p:nvSpPr>
        <p:spPr/>
        <p:txBody>
          <a:bodyPr/>
          <a:lstStyle/>
          <a:p>
            <a:fld id="{6BCC7030-7DF5-4090-9BB0-D7BB94ABA062}" type="datetimeFigureOut">
              <a:rPr lang="en-IN" smtClean="0"/>
              <a:t>30-01-2017</a:t>
            </a:fld>
            <a:endParaRPr lang="en-IN"/>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CC7030-7DF5-4090-9BB0-D7BB94ABA062}" type="datetimeFigureOut">
              <a:rPr lang="en-IN" smtClean="0"/>
              <a:t>30-01-2017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840A44-4046-4B64-90FF-0828F7ABBF78}" type="slidenum">
              <a:rPr lang="en-IN" smtClean="0"/>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C7030-7DF5-4090-9BB0-D7BB94ABA062}" type="datetimeFigureOut">
              <a:rPr lang="en-IN" smtClean="0"/>
              <a:t>30-01-2017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B840A44-4046-4B64-90FF-0828F7ABBF78}"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BCC7030-7DF5-4090-9BB0-D7BB94ABA062}" type="datetimeFigureOut">
              <a:rPr lang="en-IN" smtClean="0"/>
              <a:t>30-01-2017</a:t>
            </a:fld>
            <a:endParaRPr lang="en-IN"/>
          </a:p>
        </p:txBody>
      </p:sp>
      <p:sp>
        <p:nvSpPr>
          <p:cNvPr id="9" name="Slide Number Placeholder 8"/>
          <p:cNvSpPr>
            <a:spLocks noGrp="1"/>
          </p:cNvSpPr>
          <p:nvPr>
            <p:ph type="sldNum" sz="quarter" idx="15"/>
          </p:nvPr>
        </p:nvSpPr>
        <p:spPr/>
        <p:txBody>
          <a:bodyPr/>
          <a:lstStyle/>
          <a:p>
            <a:fld id="{EB840A44-4046-4B64-90FF-0828F7ABBF78}" type="slidenum">
              <a:rPr lang="en-IN" smtClean="0"/>
              <a:t>‹#›</a:t>
            </a:fld>
            <a:endParaRPr lang="en-IN"/>
          </a:p>
        </p:txBody>
      </p:sp>
      <p:sp>
        <p:nvSpPr>
          <p:cNvPr id="10" name="Footer Placeholder 9"/>
          <p:cNvSpPr>
            <a:spLocks noGrp="1"/>
          </p:cNvSpPr>
          <p:nvPr>
            <p:ph type="ftr" sz="quarter" idx="16"/>
          </p:nvPr>
        </p:nvSpPr>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BCC7030-7DF5-4090-9BB0-D7BB94ABA062}" type="datetimeFigureOut">
              <a:rPr lang="en-IN" smtClean="0"/>
              <a:t>30-01-2017</a:t>
            </a:fld>
            <a:endParaRPr lang="en-IN"/>
          </a:p>
        </p:txBody>
      </p:sp>
      <p:sp>
        <p:nvSpPr>
          <p:cNvPr id="9" name="Slide Number Placeholder 8"/>
          <p:cNvSpPr>
            <a:spLocks noGrp="1"/>
          </p:cNvSpPr>
          <p:nvPr>
            <p:ph type="sldNum" sz="quarter" idx="11"/>
          </p:nvPr>
        </p:nvSpPr>
        <p:spPr/>
        <p:txBody>
          <a:bodyPr/>
          <a:lstStyle/>
          <a:p>
            <a:fld id="{EB840A44-4046-4B64-90FF-0828F7ABBF78}" type="slidenum">
              <a:rPr lang="en-IN" smtClean="0"/>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BCC7030-7DF5-4090-9BB0-D7BB94ABA062}" type="datetimeFigureOut">
              <a:rPr lang="en-IN" smtClean="0"/>
              <a:t>30-01-2017</a:t>
            </a:fld>
            <a:endParaRPr lang="en-IN"/>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IN"/>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B840A44-4046-4B64-90FF-0828F7ABBF78}" type="slidenum">
              <a:rPr lang="en-IN" smtClean="0"/>
              <a:t>‹#›</a:t>
            </a:fld>
            <a:endParaRPr lang="en-I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in/url?sa=i&amp;rct=j&amp;q=&amp;esrc=s&amp;source=images&amp;cd=&amp;cad=rja&amp;uact=8&amp;ved=0ahUKEwiK_6PC3OnRAhWMKY8KHesDDRwQjRwIBw&amp;url=http://www.savannahballettheatre.org/about/education-outreach/the-geometry-of-dance-powerpoint&amp;bvm=bv.145822982,d.c2I&amp;psig=AFQjCNElKimlq_FfeSoIcba-y3Kl7oarIQ&amp;ust=148586065842454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553406" y="4531714"/>
            <a:ext cx="8305800" cy="1417565"/>
          </a:xfrm>
        </p:spPr>
        <p:txBody>
          <a:bodyPr/>
          <a:lstStyle/>
          <a:p>
            <a:r>
              <a:rPr lang="en-IN" sz="2800" dirty="0" smtClean="0">
                <a:gradFill>
                  <a:gsLst>
                    <a:gs pos="62000">
                      <a:srgbClr val="002060"/>
                    </a:gs>
                    <a:gs pos="78000">
                      <a:schemeClr val="accent5">
                        <a:lumMod val="50000"/>
                      </a:schemeClr>
                    </a:gs>
                    <a:gs pos="98000">
                      <a:srgbClr val="7030A0"/>
                    </a:gs>
                    <a:gs pos="15000">
                      <a:srgbClr val="FFC000"/>
                    </a:gs>
                    <a:gs pos="32000">
                      <a:srgbClr val="FFFF00"/>
                    </a:gs>
                    <a:gs pos="46000">
                      <a:srgbClr val="00B050"/>
                    </a:gs>
                    <a:gs pos="0">
                      <a:srgbClr val="FF0000"/>
                    </a:gs>
                  </a:gsLst>
                  <a:lin ang="0" scaled="1"/>
                </a:gradFill>
                <a:effectLst>
                  <a:glow rad="63500">
                    <a:schemeClr val="bg1"/>
                  </a:glow>
                </a:effectLst>
                <a:latin typeface="Jokerman" pitchFamily="82" charset="0"/>
              </a:rPr>
              <a:t>GROUP MEMBERS:- RAJ , SRAJAN , ANUSHKA , SAMRUDDHI , SAIE , SAHIL , TANMAY.</a:t>
            </a:r>
            <a:endParaRPr lang="en-IN" sz="2800" dirty="0">
              <a:gradFill>
                <a:gsLst>
                  <a:gs pos="62000">
                    <a:srgbClr val="002060"/>
                  </a:gs>
                  <a:gs pos="78000">
                    <a:schemeClr val="accent5">
                      <a:lumMod val="50000"/>
                    </a:schemeClr>
                  </a:gs>
                  <a:gs pos="98000">
                    <a:srgbClr val="7030A0"/>
                  </a:gs>
                  <a:gs pos="15000">
                    <a:srgbClr val="FFC000"/>
                  </a:gs>
                  <a:gs pos="32000">
                    <a:srgbClr val="FFFF00"/>
                  </a:gs>
                  <a:gs pos="46000">
                    <a:srgbClr val="00B050"/>
                  </a:gs>
                  <a:gs pos="0">
                    <a:srgbClr val="FF0000"/>
                  </a:gs>
                </a:gsLst>
                <a:lin ang="0" scaled="1"/>
              </a:gradFill>
              <a:effectLst>
                <a:glow rad="63500">
                  <a:schemeClr val="bg1"/>
                </a:glow>
              </a:effectLst>
              <a:latin typeface="Jokerman" pitchFamily="82" charset="0"/>
            </a:endParaRPr>
          </a:p>
        </p:txBody>
      </p:sp>
      <p:sp>
        <p:nvSpPr>
          <p:cNvPr id="2" name="Title 1"/>
          <p:cNvSpPr>
            <a:spLocks noGrp="1"/>
          </p:cNvSpPr>
          <p:nvPr>
            <p:ph type="ctrTitle"/>
          </p:nvPr>
        </p:nvSpPr>
        <p:spPr>
          <a:xfrm>
            <a:off x="431538" y="0"/>
            <a:ext cx="8280921" cy="2664296"/>
          </a:xfrm>
        </p:spPr>
        <p:txBody>
          <a:bodyPr/>
          <a:lstStyle/>
          <a:p>
            <a:r>
              <a:rPr lang="en-IN" sz="7200" u="sng" dirty="0" smtClean="0">
                <a:gradFill flip="none" rotWithShape="1">
                  <a:gsLst>
                    <a:gs pos="37500">
                      <a:srgbClr val="002060"/>
                    </a:gs>
                    <a:gs pos="19000">
                      <a:schemeClr val="accent5">
                        <a:lumMod val="50000"/>
                      </a:schemeClr>
                    </a:gs>
                    <a:gs pos="0">
                      <a:srgbClr val="7030A0"/>
                    </a:gs>
                    <a:gs pos="86500">
                      <a:srgbClr val="FFC000"/>
                    </a:gs>
                    <a:gs pos="73000">
                      <a:srgbClr val="FFFF00"/>
                    </a:gs>
                    <a:gs pos="55000">
                      <a:srgbClr val="00B050"/>
                    </a:gs>
                    <a:gs pos="100000">
                      <a:srgbClr val="FF0000"/>
                    </a:gs>
                  </a:gsLst>
                  <a:lin ang="0" scaled="1"/>
                  <a:tileRect/>
                </a:gradFill>
                <a:effectLst>
                  <a:glow rad="152400">
                    <a:srgbClr val="00B0F0">
                      <a:alpha val="40000"/>
                    </a:srgbClr>
                  </a:glow>
                  <a:innerShdw blurRad="50800" dist="25400" dir="13500000">
                    <a:srgbClr val="000000">
                      <a:alpha val="70000"/>
                    </a:srgbClr>
                  </a:innerShdw>
                </a:effectLst>
                <a:latin typeface="Jokerman" pitchFamily="82" charset="0"/>
              </a:rPr>
              <a:t>EUMIND- </a:t>
            </a:r>
            <a:r>
              <a:rPr lang="en-IN" sz="6600" u="sng" dirty="0" smtClean="0">
                <a:gradFill flip="none" rotWithShape="1">
                  <a:gsLst>
                    <a:gs pos="37500">
                      <a:srgbClr val="002060"/>
                    </a:gs>
                    <a:gs pos="19000">
                      <a:schemeClr val="accent5">
                        <a:lumMod val="50000"/>
                      </a:schemeClr>
                    </a:gs>
                    <a:gs pos="0">
                      <a:srgbClr val="7030A0"/>
                    </a:gs>
                    <a:gs pos="86500">
                      <a:srgbClr val="FFC000"/>
                    </a:gs>
                    <a:gs pos="73000">
                      <a:srgbClr val="FFFF00"/>
                    </a:gs>
                    <a:gs pos="55000">
                      <a:srgbClr val="00B050"/>
                    </a:gs>
                    <a:gs pos="100000">
                      <a:srgbClr val="FF0000"/>
                    </a:gs>
                  </a:gsLst>
                  <a:lin ang="0" scaled="1"/>
                  <a:tileRect/>
                </a:gradFill>
                <a:effectLst>
                  <a:glow rad="152400">
                    <a:srgbClr val="00B0F0">
                      <a:alpha val="40000"/>
                    </a:srgbClr>
                  </a:glow>
                  <a:innerShdw blurRad="50800" dist="25400" dir="13500000">
                    <a:srgbClr val="000000">
                      <a:alpha val="70000"/>
                    </a:srgbClr>
                  </a:innerShdw>
                </a:effectLst>
                <a:latin typeface="Jokerman" pitchFamily="82" charset="0"/>
              </a:rPr>
              <a:t>MATHS GROUP-FINE ARTS</a:t>
            </a:r>
            <a:endParaRPr lang="en-IN" sz="6600" u="sng" dirty="0">
              <a:gradFill flip="none" rotWithShape="1">
                <a:gsLst>
                  <a:gs pos="37500">
                    <a:srgbClr val="002060"/>
                  </a:gs>
                  <a:gs pos="19000">
                    <a:schemeClr val="accent5">
                      <a:lumMod val="50000"/>
                    </a:schemeClr>
                  </a:gs>
                  <a:gs pos="0">
                    <a:srgbClr val="7030A0"/>
                  </a:gs>
                  <a:gs pos="86500">
                    <a:srgbClr val="FFC000"/>
                  </a:gs>
                  <a:gs pos="73000">
                    <a:srgbClr val="FFFF00"/>
                  </a:gs>
                  <a:gs pos="55000">
                    <a:srgbClr val="00B050"/>
                  </a:gs>
                  <a:gs pos="100000">
                    <a:srgbClr val="FF0000"/>
                  </a:gs>
                </a:gsLst>
                <a:lin ang="0" scaled="1"/>
                <a:tileRect/>
              </a:gradFill>
              <a:effectLst>
                <a:glow rad="152400">
                  <a:srgbClr val="00B0F0">
                    <a:alpha val="40000"/>
                  </a:srgbClr>
                </a:glow>
                <a:innerShdw blurRad="50800" dist="25400" dir="13500000">
                  <a:srgbClr val="000000">
                    <a:alpha val="70000"/>
                  </a:srgbClr>
                </a:innerShdw>
              </a:effectLst>
              <a:latin typeface="Jokerman" pitchFamily="82" charset="0"/>
            </a:endParaRPr>
          </a:p>
        </p:txBody>
      </p:sp>
    </p:spTree>
    <p:extLst>
      <p:ext uri="{BB962C8B-B14F-4D97-AF65-F5344CB8AC3E}">
        <p14:creationId xmlns:p14="http://schemas.microsoft.com/office/powerpoint/2010/main" val="4066209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par>
                          <p:cTn id="26" fill="hold">
                            <p:stCondLst>
                              <p:cond delay="2600"/>
                            </p:stCondLst>
                            <p:childTnLst>
                              <p:par>
                                <p:cTn id="27" presetID="42" presetClass="entr" presetSubtype="0" fill="hold"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2000"/>
                                        <p:tgtEl>
                                          <p:spTgt spid="3">
                                            <p:txEl>
                                              <p:pRg st="0" end="0"/>
                                            </p:txEl>
                                          </p:spTgt>
                                        </p:tgtEl>
                                      </p:cBhvr>
                                    </p:animEffect>
                                    <p:anim calcmode="lin" valueType="num">
                                      <p:cBhvr>
                                        <p:cTn id="3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800" dirty="0">
                <a:ln>
                  <a:solidFill>
                    <a:srgbClr val="FF0000">
                      <a:alpha val="36000"/>
                    </a:srgbClr>
                  </a:solidFill>
                </a:ln>
                <a:solidFill>
                  <a:srgbClr val="FFFF00"/>
                </a:solidFill>
                <a:latin typeface="AR ESSENCE" pitchFamily="2" charset="0"/>
              </a:rPr>
              <a:t>This symmetry involves the same shapes facing in the same direction. </a:t>
            </a:r>
          </a:p>
        </p:txBody>
      </p:sp>
      <p:sp>
        <p:nvSpPr>
          <p:cNvPr id="3" name="Title 2"/>
          <p:cNvSpPr>
            <a:spLocks noGrp="1"/>
          </p:cNvSpPr>
          <p:nvPr>
            <p:ph type="title"/>
          </p:nvPr>
        </p:nvSpPr>
        <p:spPr/>
        <p:txBody>
          <a:bodyPr>
            <a:noAutofit/>
          </a:bodyPr>
          <a:lstStyle/>
          <a:p>
            <a:pPr algn="ctr"/>
            <a:r>
              <a:rPr lang="en-IN" sz="4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(1) Translation or sliding symmetry</a:t>
            </a:r>
            <a:r>
              <a:rPr lang="en-IN" sz="4000" b="1" u="sng" spc="-50" dirty="0" smtClean="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a:t>
            </a:r>
            <a:endParaRPr lang="en-IN" sz="4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5616624" cy="399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992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circle(in)">
                                      <p:cBhvr>
                                        <p:cTn id="3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800" dirty="0">
                <a:ln>
                  <a:solidFill>
                    <a:srgbClr val="FF0000">
                      <a:alpha val="36000"/>
                    </a:srgbClr>
                  </a:solidFill>
                </a:ln>
                <a:solidFill>
                  <a:srgbClr val="FFFF00"/>
                </a:solidFill>
                <a:latin typeface="AR ESSENCE" pitchFamily="2" charset="0"/>
              </a:rPr>
              <a:t>This is the kind of symmetry you see when you look in the mirror.</a:t>
            </a:r>
          </a:p>
        </p:txBody>
      </p:sp>
      <p:sp>
        <p:nvSpPr>
          <p:cNvPr id="3" name="Title 2"/>
          <p:cNvSpPr>
            <a:spLocks noGrp="1"/>
          </p:cNvSpPr>
          <p:nvPr>
            <p:ph type="title"/>
          </p:nvPr>
        </p:nvSpPr>
        <p:spPr>
          <a:xfrm>
            <a:off x="408459" y="332656"/>
            <a:ext cx="8229600" cy="1615008"/>
          </a:xfrm>
        </p:spPr>
        <p:txBody>
          <a:bodyPr>
            <a:normAutofit fontScale="90000"/>
          </a:bodyPr>
          <a:lstStyle/>
          <a:p>
            <a:r>
              <a:rPr lang="en-IN" dirty="0">
                <a:effectLst/>
              </a:rPr>
              <a:t/>
            </a:r>
            <a:br>
              <a:rPr lang="en-IN" dirty="0">
                <a:effectLst/>
              </a:rPr>
            </a:br>
            <a:r>
              <a:rPr lang="en-IN" dirty="0">
                <a:effectLst/>
              </a:rPr>
              <a:t/>
            </a:r>
            <a:br>
              <a:rPr lang="en-IN" dirty="0">
                <a:effectLst/>
              </a:rPr>
            </a:br>
            <a:r>
              <a:rPr lang="en-IN"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(2) Reflection or mirror symmetry</a:t>
            </a:r>
            <a:r>
              <a:rPr lang="en-IN" b="1" dirty="0">
                <a:effectLst/>
              </a:rPr>
              <a:t/>
            </a:r>
            <a:br>
              <a:rPr lang="en-IN" b="1" dirty="0">
                <a:effectLst/>
              </a:rPr>
            </a:br>
            <a:endParaRPr lang="en-IN" b="1" dirty="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78784"/>
            <a:ext cx="5519142" cy="386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9457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wheel(1)">
                                      <p:cBhvr>
                                        <p:cTn id="3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800" dirty="0">
                <a:ln>
                  <a:solidFill>
                    <a:srgbClr val="FF0000">
                      <a:alpha val="36000"/>
                    </a:srgbClr>
                  </a:solidFill>
                </a:ln>
                <a:solidFill>
                  <a:srgbClr val="FFFF00"/>
                </a:solidFill>
                <a:latin typeface="AR ESSENCE" pitchFamily="2" charset="0"/>
              </a:rPr>
              <a:t>This is the kind of symmetry used in the game Simon Says, or observed when you see yourself in a video monitor in a store: you move your right arm and your TV image moves its right arm</a:t>
            </a:r>
            <a:r>
              <a:rPr lang="en-IN" sz="2800" dirty="0">
                <a:ln>
                  <a:solidFill>
                    <a:srgbClr val="FF0000">
                      <a:alpha val="36000"/>
                    </a:srgbClr>
                  </a:solidFill>
                </a:ln>
                <a:solidFill>
                  <a:srgbClr val="FFFF00"/>
                </a:solidFill>
                <a:latin typeface="AR ESSENCE" pitchFamily="2" charset="0"/>
              </a:rPr>
              <a:t>.</a:t>
            </a:r>
            <a:r>
              <a:rPr lang="en-IN" sz="2800" dirty="0">
                <a:ln>
                  <a:solidFill>
                    <a:srgbClr val="FF0000">
                      <a:alpha val="36000"/>
                    </a:srgbClr>
                  </a:solidFill>
                </a:ln>
                <a:solidFill>
                  <a:srgbClr val="FFFF00"/>
                </a:solidFill>
                <a:latin typeface="AR ESSENCE" pitchFamily="2" charset="0"/>
              </a:rPr>
              <a:t> This kind of symmetry is often seen in Spanish Dance, especially in duets.</a:t>
            </a:r>
          </a:p>
          <a:p>
            <a:endParaRPr lang="en-IN" dirty="0"/>
          </a:p>
          <a:p>
            <a:endParaRPr lang="en-IN" dirty="0"/>
          </a:p>
        </p:txBody>
      </p:sp>
      <p:sp>
        <p:nvSpPr>
          <p:cNvPr id="3" name="Title 2"/>
          <p:cNvSpPr>
            <a:spLocks noGrp="1"/>
          </p:cNvSpPr>
          <p:nvPr>
            <p:ph type="title"/>
          </p:nvPr>
        </p:nvSpPr>
        <p:spPr>
          <a:xfrm>
            <a:off x="395536" y="692696"/>
            <a:ext cx="8229600" cy="1219200"/>
          </a:xfrm>
        </p:spPr>
        <p:txBody>
          <a:bodyPr>
            <a:normAutofit fontScale="90000"/>
          </a:bodyPr>
          <a:lstStyle/>
          <a:p>
            <a:r>
              <a:rPr lang="en-IN" sz="4100" b="1" u="sng" spc="-50" dirty="0" smtClean="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(3) Rotational or turning symmetry</a:t>
            </a:r>
            <a:r>
              <a:rPr lang="en-IN" dirty="0">
                <a:effectLst/>
              </a:rPr>
              <a:t/>
            </a:r>
            <a:br>
              <a:rPr lang="en-IN" dirty="0">
                <a:effectLst/>
              </a:rPr>
            </a:br>
            <a:endParaRPr lang="en-IN" dirty="0"/>
          </a:p>
        </p:txBody>
      </p:sp>
      <p:pic>
        <p:nvPicPr>
          <p:cNvPr id="5" name="Picture 4" descr="http://www.mathdance.org/html/symmetrygroups/Image213.gif"/>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6624736" cy="3096344"/>
          </a:xfrm>
          <a:prstGeom prst="rect">
            <a:avLst/>
          </a:prstGeom>
          <a:noFill/>
          <a:ln>
            <a:noFill/>
          </a:ln>
        </p:spPr>
      </p:pic>
    </p:spTree>
    <p:extLst>
      <p:ext uri="{BB962C8B-B14F-4D97-AF65-F5344CB8AC3E}">
        <p14:creationId xmlns:p14="http://schemas.microsoft.com/office/powerpoint/2010/main" val="123670732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45360"/>
          </a:xfrm>
        </p:spPr>
        <p:txBody>
          <a:bodyPr/>
          <a:lstStyle/>
          <a:p>
            <a:r>
              <a:rPr lang="en-IN" sz="2800" dirty="0">
                <a:ln>
                  <a:solidFill>
                    <a:srgbClr val="FF0000">
                      <a:alpha val="36000"/>
                    </a:srgbClr>
                  </a:solidFill>
                </a:ln>
                <a:solidFill>
                  <a:srgbClr val="FFFF00"/>
                </a:solidFill>
                <a:latin typeface="AR ESSENCE" pitchFamily="2" charset="0"/>
              </a:rPr>
              <a:t>This is the symmetry of footsteps: each step is like the last moved forward, and flipped to the other </a:t>
            </a:r>
            <a:r>
              <a:rPr lang="en-IN" sz="2800" dirty="0">
                <a:ln>
                  <a:solidFill>
                    <a:srgbClr val="FF0000">
                      <a:alpha val="36000"/>
                    </a:srgbClr>
                  </a:solidFill>
                </a:ln>
                <a:solidFill>
                  <a:srgbClr val="FFFF00"/>
                </a:solidFill>
                <a:latin typeface="AR ESSENCE" pitchFamily="2" charset="0"/>
              </a:rPr>
              <a:t>side:</a:t>
            </a:r>
          </a:p>
          <a:p>
            <a:endParaRPr lang="en-US" sz="2800" dirty="0">
              <a:ln>
                <a:solidFill>
                  <a:srgbClr val="FF0000">
                    <a:alpha val="36000"/>
                  </a:srgbClr>
                </a:solidFill>
              </a:ln>
              <a:solidFill>
                <a:srgbClr val="FFFF00"/>
              </a:solidFill>
              <a:latin typeface="AR ESSENCE" pitchFamily="2" charset="0"/>
            </a:endParaRPr>
          </a:p>
          <a:p>
            <a:r>
              <a:rPr lang="en-IN" sz="2800" dirty="0">
                <a:ln>
                  <a:solidFill>
                    <a:srgbClr val="FF0000">
                      <a:alpha val="36000"/>
                    </a:srgbClr>
                  </a:solidFill>
                </a:ln>
                <a:solidFill>
                  <a:srgbClr val="FFFF00"/>
                </a:solidFill>
                <a:latin typeface="AR ESSENCE" pitchFamily="2" charset="0"/>
              </a:rPr>
              <a:t>Glide symmetry is sometimes difficult for people to recognize.</a:t>
            </a:r>
          </a:p>
          <a:p>
            <a:r>
              <a:rPr lang="en-IN" sz="2800" dirty="0">
                <a:ln>
                  <a:solidFill>
                    <a:srgbClr val="FF0000">
                      <a:alpha val="36000"/>
                    </a:srgbClr>
                  </a:solidFill>
                </a:ln>
                <a:solidFill>
                  <a:srgbClr val="FFFF00"/>
                </a:solidFill>
                <a:latin typeface="AR ESSENCE" pitchFamily="2" charset="0"/>
              </a:rPr>
              <a:t>That is, if the leader raises her left hand, as in the picture, then the followers raise their right hands. </a:t>
            </a:r>
          </a:p>
          <a:p>
            <a:endParaRPr lang="en-IN" sz="2400" dirty="0"/>
          </a:p>
        </p:txBody>
      </p:sp>
      <p:sp>
        <p:nvSpPr>
          <p:cNvPr id="3" name="Title 2"/>
          <p:cNvSpPr>
            <a:spLocks noGrp="1"/>
          </p:cNvSpPr>
          <p:nvPr>
            <p:ph type="title"/>
          </p:nvPr>
        </p:nvSpPr>
        <p:spPr/>
        <p:txBody>
          <a:bodyPr>
            <a:normAutofit/>
          </a:bodyPr>
          <a:lstStyle/>
          <a:p>
            <a:r>
              <a:rPr lang="en-IN" sz="37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(4) Glide symmetry or </a:t>
            </a:r>
            <a:r>
              <a:rPr lang="en-IN" sz="3700" b="1" u="sng" spc="-50" dirty="0" smtClean="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glide reflection</a:t>
            </a:r>
            <a:endParaRPr lang="en-IN" sz="37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pic>
        <p:nvPicPr>
          <p:cNvPr id="4" name="Picture 3" descr="http://www.mathdance.org/html/symmetrygroups/Image214.gif"/>
          <p:cNvPicPr/>
          <p:nvPr/>
        </p:nvPicPr>
        <p:blipFill>
          <a:blip r:embed="rId2">
            <a:extLst>
              <a:ext uri="{28A0092B-C50C-407E-A947-70E740481C1C}">
                <a14:useLocalDpi xmlns:a14="http://schemas.microsoft.com/office/drawing/2010/main" val="0"/>
              </a:ext>
            </a:extLst>
          </a:blip>
          <a:srcRect/>
          <a:stretch>
            <a:fillRect/>
          </a:stretch>
        </p:blipFill>
        <p:spPr bwMode="auto">
          <a:xfrm>
            <a:off x="2384041" y="2348880"/>
            <a:ext cx="4138776" cy="720080"/>
          </a:xfrm>
          <a:prstGeom prst="rect">
            <a:avLst/>
          </a:prstGeom>
          <a:noFill/>
          <a:ln>
            <a:noFill/>
          </a:ln>
        </p:spPr>
      </p:pic>
      <p:pic>
        <p:nvPicPr>
          <p:cNvPr id="5" name="Picture 4" descr="http://www.mathdance.org/html/symmetrygroups/Image215.gif"/>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697760"/>
            <a:ext cx="4831137" cy="2160240"/>
          </a:xfrm>
          <a:prstGeom prst="rect">
            <a:avLst/>
          </a:prstGeom>
          <a:noFill/>
          <a:ln>
            <a:noFill/>
          </a:ln>
        </p:spPr>
      </p:pic>
    </p:spTree>
    <p:extLst>
      <p:ext uri="{BB962C8B-B14F-4D97-AF65-F5344CB8AC3E}">
        <p14:creationId xmlns:p14="http://schemas.microsoft.com/office/powerpoint/2010/main" val="37843126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2" end="2"/>
                                            </p:txEl>
                                          </p:spTgt>
                                        </p:tgtEl>
                                        <p:attrNameLst>
                                          <p:attrName>style.visibility</p:attrName>
                                        </p:attrNameLst>
                                      </p:cBhvr>
                                      <p:to>
                                        <p:strVal val="visible"/>
                                      </p:to>
                                    </p:set>
                                    <p:anim calcmode="lin" valueType="num">
                                      <p:cBhvr>
                                        <p:cTn id="39"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2" end="2"/>
                                            </p:txEl>
                                          </p:spTgt>
                                        </p:tgtEl>
                                      </p:cBhvr>
                                    </p:animEffect>
                                  </p:childTnLst>
                                </p:cTn>
                              </p:par>
                              <p:par>
                                <p:cTn id="44" presetID="41" presetClass="entr" presetSubtype="0" fill="hold" nodeType="withEffect">
                                  <p:stCondLst>
                                    <p:cond delay="0"/>
                                  </p:stCondLst>
                                  <p:iterate type="lt">
                                    <p:tmPct val="10000"/>
                                  </p:iterate>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p:cTn id="46"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5184576"/>
          </a:xfrm>
        </p:spPr>
        <p:txBody>
          <a:bodyPr>
            <a:normAutofit/>
          </a:bodyPr>
          <a:lstStyle/>
          <a:p>
            <a:r>
              <a:rPr lang="en-US" sz="2800" dirty="0">
                <a:ln>
                  <a:solidFill>
                    <a:srgbClr val="FF0000">
                      <a:alpha val="36000"/>
                    </a:srgbClr>
                  </a:solidFill>
                </a:ln>
                <a:solidFill>
                  <a:srgbClr val="FFFF00"/>
                </a:solidFill>
                <a:latin typeface="AR ESSENCE" pitchFamily="2" charset="0"/>
              </a:rPr>
              <a:t>Symmetry is important, but so is geometry. Dancers form shapes with their bodies, and choreographers think about how to use lines and angles to make their dances more interesting.</a:t>
            </a:r>
            <a:endParaRPr lang="en-IN" sz="2800" dirty="0">
              <a:ln>
                <a:solidFill>
                  <a:srgbClr val="FF0000">
                    <a:alpha val="36000"/>
                  </a:srgbClr>
                </a:solidFill>
              </a:ln>
              <a:solidFill>
                <a:srgbClr val="FFFF00"/>
              </a:solidFill>
              <a:latin typeface="AR ESSENCE" pitchFamily="2" charset="0"/>
            </a:endParaRPr>
          </a:p>
          <a:p>
            <a:endParaRPr lang="en-IN" dirty="0"/>
          </a:p>
        </p:txBody>
      </p:sp>
      <p:sp>
        <p:nvSpPr>
          <p:cNvPr id="3" name="Title 2"/>
          <p:cNvSpPr>
            <a:spLocks noGrp="1"/>
          </p:cNvSpPr>
          <p:nvPr>
            <p:ph type="title"/>
          </p:nvPr>
        </p:nvSpPr>
        <p:spPr>
          <a:xfrm>
            <a:off x="467544" y="116632"/>
            <a:ext cx="8229600" cy="1219200"/>
          </a:xfrm>
        </p:spPr>
        <p:txBody>
          <a:bodyPr>
            <a:normAutofit/>
          </a:bodyPr>
          <a:lstStyle/>
          <a:p>
            <a:r>
              <a:rPr lang="en-US" sz="6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GEOMETRY</a:t>
            </a:r>
            <a:endParaRPr lang="en-IN" sz="6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pic>
        <p:nvPicPr>
          <p:cNvPr id="4" name="Picture 3" descr="Image result for geometry in danc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9608"/>
            <a:ext cx="7272808" cy="3528392"/>
          </a:xfrm>
          <a:prstGeom prst="rect">
            <a:avLst/>
          </a:prstGeom>
          <a:noFill/>
          <a:ln>
            <a:noFill/>
          </a:ln>
        </p:spPr>
      </p:pic>
    </p:spTree>
    <p:extLst>
      <p:ext uri="{BB962C8B-B14F-4D97-AF65-F5344CB8AC3E}">
        <p14:creationId xmlns:p14="http://schemas.microsoft.com/office/powerpoint/2010/main" val="402359074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669360"/>
          </a:xfrm>
        </p:spPr>
        <p:txBody>
          <a:bodyPr>
            <a:normAutofit/>
          </a:bodyPr>
          <a:lstStyle/>
          <a:p>
            <a:r>
              <a:rPr lang="en-US" sz="2800" dirty="0">
                <a:ln>
                  <a:solidFill>
                    <a:srgbClr val="FF0000">
                      <a:alpha val="36000"/>
                    </a:srgbClr>
                  </a:solidFill>
                </a:ln>
                <a:solidFill>
                  <a:srgbClr val="FFFF00"/>
                </a:solidFill>
                <a:latin typeface="AR ESSENCE" pitchFamily="2" charset="0"/>
              </a:rPr>
              <a:t>Dancers use symmetry and geometry to improve their performances and make them visually appealing. We enjoy looking at symmetrical things because our brains like to hunt for patterns. We like regular geometrical shapes for the same reason, and these often form the basis for dance. So when a dancer lifts their arms together, or traces out a square as they move, they’re making use of </a:t>
            </a:r>
            <a:r>
              <a:rPr lang="en-US" sz="2800" dirty="0" err="1">
                <a:ln>
                  <a:solidFill>
                    <a:srgbClr val="FF0000">
                      <a:alpha val="36000"/>
                    </a:srgbClr>
                  </a:solidFill>
                </a:ln>
                <a:solidFill>
                  <a:srgbClr val="FFFF00"/>
                </a:solidFill>
                <a:latin typeface="AR ESSENCE" pitchFamily="2" charset="0"/>
              </a:rPr>
              <a:t>maths</a:t>
            </a:r>
            <a:r>
              <a:rPr lang="en-US" sz="2800" dirty="0">
                <a:ln>
                  <a:solidFill>
                    <a:srgbClr val="FF0000">
                      <a:alpha val="36000"/>
                    </a:srgbClr>
                  </a:solidFill>
                </a:ln>
                <a:solidFill>
                  <a:srgbClr val="FFFF00"/>
                </a:solidFill>
                <a:latin typeface="AR ESSENCE" pitchFamily="2" charset="0"/>
              </a:rPr>
              <a:t> to create a better dance</a:t>
            </a:r>
            <a:endParaRPr lang="en-IN" sz="2800" dirty="0">
              <a:ln>
                <a:solidFill>
                  <a:srgbClr val="FF0000">
                    <a:alpha val="36000"/>
                  </a:srgbClr>
                </a:solidFill>
              </a:ln>
              <a:solidFill>
                <a:srgbClr val="FFFF00"/>
              </a:solidFill>
              <a:latin typeface="AR ESSENCE" pitchFamily="2" charset="0"/>
            </a:endParaRPr>
          </a:p>
        </p:txBody>
      </p:sp>
      <p:sp>
        <p:nvSpPr>
          <p:cNvPr id="3" name="Title 2"/>
          <p:cNvSpPr>
            <a:spLocks noGrp="1"/>
          </p:cNvSpPr>
          <p:nvPr>
            <p:ph type="title"/>
          </p:nvPr>
        </p:nvSpPr>
        <p:spPr>
          <a:xfrm>
            <a:off x="9972600" y="188640"/>
            <a:ext cx="1152128" cy="1219200"/>
          </a:xfrm>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01008"/>
            <a:ext cx="6192688" cy="316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295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arn(inVertical)">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56920"/>
          </a:xfrm>
        </p:spPr>
        <p:txBody>
          <a:bodyPr>
            <a:normAutofit/>
          </a:bodyPr>
          <a:lstStyle/>
          <a:p>
            <a:r>
              <a:rPr lang="en-US" sz="12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MATHS USED IN MUSIC </a:t>
            </a:r>
            <a:endParaRPr lang="en-IN" sz="12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spTree>
    <p:extLst>
      <p:ext uri="{BB962C8B-B14F-4D97-AF65-F5344CB8AC3E}">
        <p14:creationId xmlns:p14="http://schemas.microsoft.com/office/powerpoint/2010/main" val="31893925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a:bodyPr>
          <a:lstStyle/>
          <a:p>
            <a:r>
              <a:rPr lang="en-US" sz="2200" dirty="0">
                <a:ln>
                  <a:solidFill>
                    <a:srgbClr val="FF0000">
                      <a:alpha val="36000"/>
                    </a:srgbClr>
                  </a:solidFill>
                </a:ln>
                <a:solidFill>
                  <a:srgbClr val="FFFF00"/>
                </a:solidFill>
                <a:latin typeface="AR ESSENCE" pitchFamily="2" charset="0"/>
              </a:rPr>
              <a:t>The Fibonacci sequence is a famous and well-known sequence that follows as: 1, 1, 2, 3, 5, 8, 13, 21, 34, 55, 89, … and so on, adding each term to the one before it to create the next term.  That is, 5 + 8 = 13, 8 + 13 = 21, 13 + 21 = 34, and continuing infinitely.  In music, the Fibonacci sequence can be seen in piano scales.  For example, the C scale on the piano consists of 13 keys from C to C; eight white keys and five black keys, with black keys arranged in groups of three and two.</a:t>
            </a:r>
            <a:endParaRPr lang="en-IN" sz="2200" dirty="0">
              <a:ln>
                <a:solidFill>
                  <a:srgbClr val="FF0000">
                    <a:alpha val="36000"/>
                  </a:srgbClr>
                </a:solidFill>
              </a:ln>
              <a:solidFill>
                <a:srgbClr val="FFFF00"/>
              </a:solidFill>
              <a:latin typeface="AR ESSENCE" pitchFamily="2" charset="0"/>
            </a:endParaRPr>
          </a:p>
        </p:txBody>
      </p:sp>
      <p:sp>
        <p:nvSpPr>
          <p:cNvPr id="3" name="Title 2"/>
          <p:cNvSpPr>
            <a:spLocks noGrp="1"/>
          </p:cNvSpPr>
          <p:nvPr>
            <p:ph type="title"/>
          </p:nvPr>
        </p:nvSpPr>
        <p:spPr/>
        <p:txBody>
          <a:bodyPr>
            <a:normAutofit/>
          </a:bodyPr>
          <a:lstStyle/>
          <a:p>
            <a:r>
              <a:rPr lang="en-US" sz="6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FIBONACCI</a:t>
            </a:r>
            <a:endParaRPr lang="en-IN" sz="6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21088"/>
            <a:ext cx="5256584" cy="235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5425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146"/>
                                        </p:tgtEl>
                                        <p:attrNameLst>
                                          <p:attrName>style.visibility</p:attrName>
                                        </p:attrNameLst>
                                      </p:cBhvr>
                                      <p:to>
                                        <p:strVal val="visible"/>
                                      </p:to>
                                    </p:set>
                                    <p:animEffect transition="in" filter="wipe(down)">
                                      <p:cBhvr>
                                        <p:cTn id="3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n>
                  <a:solidFill>
                    <a:srgbClr val="FF0000">
                      <a:alpha val="36000"/>
                    </a:srgbClr>
                  </a:solidFill>
                </a:ln>
                <a:solidFill>
                  <a:srgbClr val="FFFF00"/>
                </a:solidFill>
                <a:latin typeface="AR ESSENCE" pitchFamily="2" charset="0"/>
              </a:rPr>
              <a:t>It was Pythagoras who realized that different sounds can be made with different weights and vibrations.  This led to his discovery that the pitch of a vibrating string is proportional to and can be controlled by its length.  Strings that are halved in length are one octave higher than the original.  In essence, the shorter the string, the higher the pitch.  He also realized that notes of certain frequencies sound best with multiple frequencies of that note.  For example, a note of 220Hz sounds best with notes of 440Hz, 660Hz, and so on.  </a:t>
            </a:r>
            <a:endParaRPr lang="en-IN" sz="2800" dirty="0">
              <a:ln>
                <a:solidFill>
                  <a:srgbClr val="FF0000">
                    <a:alpha val="36000"/>
                  </a:srgbClr>
                </a:solidFill>
              </a:ln>
              <a:solidFill>
                <a:srgbClr val="FFFF00"/>
              </a:solidFill>
              <a:latin typeface="AR ESSENCE" pitchFamily="2" charset="0"/>
            </a:endParaRPr>
          </a:p>
        </p:txBody>
      </p:sp>
      <p:sp>
        <p:nvSpPr>
          <p:cNvPr id="3" name="Title 2"/>
          <p:cNvSpPr>
            <a:spLocks noGrp="1"/>
          </p:cNvSpPr>
          <p:nvPr>
            <p:ph type="title"/>
          </p:nvPr>
        </p:nvSpPr>
        <p:spPr/>
        <p:txBody>
          <a:bodyPr>
            <a:normAutofit/>
          </a:bodyPr>
          <a:lstStyle/>
          <a:p>
            <a:r>
              <a:rPr lang="en-IN" sz="48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Pythagoras </a:t>
            </a:r>
            <a:r>
              <a:rPr lang="en-IN" sz="48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 and Frequency</a:t>
            </a:r>
            <a:endParaRPr lang="en-IN" sz="48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spTree>
    <p:extLst>
      <p:ext uri="{BB962C8B-B14F-4D97-AF65-F5344CB8AC3E}">
        <p14:creationId xmlns:p14="http://schemas.microsoft.com/office/powerpoint/2010/main" val="20829667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n>
                  <a:solidFill>
                    <a:srgbClr val="FF0000">
                      <a:alpha val="36000"/>
                    </a:srgbClr>
                  </a:solidFill>
                </a:ln>
                <a:solidFill>
                  <a:srgbClr val="FFFF00"/>
                </a:solidFill>
                <a:latin typeface="AR ESSENCE" pitchFamily="2" charset="0"/>
              </a:rPr>
              <a:t>The closest tie between music and math is patterns.  Musical pieces often have repeating choruses or bars, similar to patterns.  In mathematics, we look for patterns to explain and predict the unknown.  Music uses similar strategies.  When looking at a musical piece, musicians look for notes they recognize to find notes that are rare (high or low) and less familiar.  In this way, notes relate to each other.  Relationships are fundamental to mathematics and create an interesting link between music and math.</a:t>
            </a:r>
            <a:endParaRPr lang="en-IN" sz="2800" dirty="0">
              <a:ln>
                <a:solidFill>
                  <a:srgbClr val="FF0000">
                    <a:alpha val="36000"/>
                  </a:srgbClr>
                </a:solidFill>
              </a:ln>
              <a:solidFill>
                <a:srgbClr val="FFFF00"/>
              </a:solidFill>
              <a:latin typeface="AR ESSENCE" pitchFamily="2" charset="0"/>
            </a:endParaRPr>
          </a:p>
        </p:txBody>
      </p:sp>
      <p:sp>
        <p:nvSpPr>
          <p:cNvPr id="3" name="Title 2"/>
          <p:cNvSpPr>
            <a:spLocks noGrp="1"/>
          </p:cNvSpPr>
          <p:nvPr>
            <p:ph type="title"/>
          </p:nvPr>
        </p:nvSpPr>
        <p:spPr/>
        <p:txBody>
          <a:bodyPr>
            <a:normAutofit/>
          </a:bodyPr>
          <a:lstStyle/>
          <a:p>
            <a:r>
              <a:rPr lang="en-US" sz="72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Patterns</a:t>
            </a:r>
            <a:endParaRPr lang="en-IN" sz="72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spTree>
    <p:extLst>
      <p:ext uri="{BB962C8B-B14F-4D97-AF65-F5344CB8AC3E}">
        <p14:creationId xmlns:p14="http://schemas.microsoft.com/office/powerpoint/2010/main" val="270870541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229600" cy="4968552"/>
          </a:xfrm>
        </p:spPr>
        <p:txBody>
          <a:bodyPr>
            <a:normAutofit/>
          </a:bodyPr>
          <a:lstStyle/>
          <a:p>
            <a:r>
              <a:rPr lang="en-US" sz="9600" u="sng" dirty="0" smtClean="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MATHS USED IN PAINTINGS </a:t>
            </a:r>
            <a:endParaRPr lang="en-IN" sz="96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endParaRPr>
          </a:p>
        </p:txBody>
      </p:sp>
    </p:spTree>
    <p:extLst>
      <p:ext uri="{BB962C8B-B14F-4D97-AF65-F5344CB8AC3E}">
        <p14:creationId xmlns:p14="http://schemas.microsoft.com/office/powerpoint/2010/main" val="288398215"/>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3245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5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4618856" cy="5715000"/>
          </a:xfrm>
        </p:spPr>
        <p:txBody>
          <a:bodyPr/>
          <a:lstStyle/>
          <a:p>
            <a:r>
              <a:rPr lang="en-US" sz="2500" dirty="0" smtClean="0">
                <a:ln>
                  <a:solidFill>
                    <a:srgbClr val="FF0000">
                      <a:alpha val="30000"/>
                    </a:srgbClr>
                  </a:solidFill>
                </a:ln>
                <a:solidFill>
                  <a:srgbClr val="FFFF00"/>
                </a:solidFill>
                <a:latin typeface="AR ESSENCE" pitchFamily="2" charset="0"/>
              </a:rPr>
              <a:t>Mona Lisa, is one of the most famous paintings in the world, and is a very good example of Da Vinci's use of the golden ratio in art.</a:t>
            </a:r>
          </a:p>
          <a:p>
            <a:r>
              <a:rPr lang="en-IN" sz="2500" dirty="0" smtClean="0">
                <a:ln>
                  <a:solidFill>
                    <a:srgbClr val="FF0000">
                      <a:alpha val="30000"/>
                    </a:srgbClr>
                  </a:solidFill>
                </a:ln>
                <a:solidFill>
                  <a:srgbClr val="FFFF00"/>
                </a:solidFill>
                <a:latin typeface="AR ESSENCE" pitchFamily="2" charset="0"/>
              </a:rPr>
              <a:t>In mathematics , two quantities are in the golden ratio if their ratio is the same as the ratio of their sum to the larger of the two quantities.</a:t>
            </a:r>
          </a:p>
          <a:p>
            <a:r>
              <a:rPr lang="en-IN" sz="2400" dirty="0" smtClean="0"/>
              <a:t> </a:t>
            </a:r>
            <a:r>
              <a:rPr lang="en-US" sz="2400" dirty="0" smtClean="0"/>
              <a:t> </a:t>
            </a:r>
          </a:p>
          <a:p>
            <a:endParaRPr lang="en-IN" dirty="0"/>
          </a:p>
        </p:txBody>
      </p:sp>
      <p:sp>
        <p:nvSpPr>
          <p:cNvPr id="3" name="Text Placeholder 2"/>
          <p:cNvSpPr>
            <a:spLocks noGrp="1"/>
          </p:cNvSpPr>
          <p:nvPr>
            <p:ph type="body" idx="2"/>
          </p:nvPr>
        </p:nvSpPr>
        <p:spPr>
          <a:xfrm>
            <a:off x="5508104" y="1600200"/>
            <a:ext cx="3257944" cy="3733800"/>
          </a:xfrm>
        </p:spPr>
        <p:txBody>
          <a:bodyPr/>
          <a:lstStyle/>
          <a:p>
            <a:endParaRPr lang="en-IN" dirty="0"/>
          </a:p>
        </p:txBody>
      </p:sp>
      <p:sp>
        <p:nvSpPr>
          <p:cNvPr id="4" name="Title 3"/>
          <p:cNvSpPr>
            <a:spLocks noGrp="1"/>
          </p:cNvSpPr>
          <p:nvPr>
            <p:ph type="title"/>
          </p:nvPr>
        </p:nvSpPr>
        <p:spPr>
          <a:xfrm>
            <a:off x="5508104" y="332656"/>
            <a:ext cx="3240360" cy="1066800"/>
          </a:xfrm>
        </p:spPr>
        <p:txBody>
          <a:bodyPr>
            <a:noAutofit/>
          </a:bodyPr>
          <a:lstStyle/>
          <a:p>
            <a:r>
              <a:rPr lang="en-IN" sz="40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1.MONA LISA</a:t>
            </a:r>
            <a:endParaRPr lang="en-IN" sz="4000" u="sng"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77752"/>
            <a:ext cx="377220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51" y="4437112"/>
            <a:ext cx="338437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859810"/>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3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2">
                                            <p:txEl>
                                              <p:pRg st="0" end="0"/>
                                            </p:txEl>
                                          </p:spTgt>
                                        </p:tgtEl>
                                        <p:attrNameLst>
                                          <p:attrName>style.visibility</p:attrName>
                                        </p:attrNameLst>
                                      </p:cBhvr>
                                      <p:to>
                                        <p:strVal val="visible"/>
                                      </p:to>
                                    </p:set>
                                    <p:anim by="(-#ppt_w*2)" calcmode="lin" valueType="num">
                                      <p:cBhvr rctx="PPT">
                                        <p:cTn id="30" dur="500" autoRev="1" fill="hold">
                                          <p:stCondLst>
                                            <p:cond delay="0"/>
                                          </p:stCondLst>
                                        </p:cTn>
                                        <p:tgtEl>
                                          <p:spTgt spid="2">
                                            <p:txEl>
                                              <p:pRg st="0" end="0"/>
                                            </p:txEl>
                                          </p:spTgt>
                                        </p:tgtEl>
                                        <p:attrNameLst>
                                          <p:attrName>ppt_w</p:attrName>
                                        </p:attrNameLst>
                                      </p:cBhvr>
                                    </p:anim>
                                    <p:anim by="(#ppt_w*0.50)" calcmode="lin" valueType="num">
                                      <p:cBhvr>
                                        <p:cTn id="31" dur="500" decel="50000" autoRev="1" fill="hold">
                                          <p:stCondLst>
                                            <p:cond delay="0"/>
                                          </p:stCondLst>
                                        </p:cTn>
                                        <p:tgtEl>
                                          <p:spTgt spid="2">
                                            <p:txEl>
                                              <p:pRg st="0" end="0"/>
                                            </p:txEl>
                                          </p:spTgt>
                                        </p:tgtEl>
                                        <p:attrNameLst>
                                          <p:attrName>ppt_x</p:attrName>
                                        </p:attrNameLst>
                                      </p:cBhvr>
                                    </p:anim>
                                    <p:anim from="(-#ppt_h/2)" to="(#ppt_y)" calcmode="lin" valueType="num">
                                      <p:cBhvr>
                                        <p:cTn id="32" dur="1000" fill="hold">
                                          <p:stCondLst>
                                            <p:cond delay="0"/>
                                          </p:stCondLst>
                                        </p:cTn>
                                        <p:tgtEl>
                                          <p:spTgt spid="2">
                                            <p:txEl>
                                              <p:pRg st="0" end="0"/>
                                            </p:txEl>
                                          </p:spTgt>
                                        </p:tgtEl>
                                        <p:attrNameLst>
                                          <p:attrName>ppt_y</p:attrName>
                                        </p:attrNameLst>
                                      </p:cBhvr>
                                    </p:anim>
                                    <p:animRot by="21600000">
                                      <p:cBhvr>
                                        <p:cTn id="33" dur="1000" fill="hold">
                                          <p:stCondLst>
                                            <p:cond delay="0"/>
                                          </p:stCondLst>
                                        </p:cTn>
                                        <p:tgtEl>
                                          <p:spTgt spid="2">
                                            <p:txEl>
                                              <p:pRg st="0" end="0"/>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
                                            <p:txEl>
                                              <p:pRg st="1" end="1"/>
                                            </p:txEl>
                                          </p:spTgt>
                                        </p:tgtEl>
                                        <p:attrNameLst>
                                          <p:attrName>style.visibility</p:attrName>
                                        </p:attrNameLst>
                                      </p:cBhvr>
                                      <p:to>
                                        <p:strVal val="visible"/>
                                      </p:to>
                                    </p:set>
                                    <p:anim by="(-#ppt_w*2)" calcmode="lin" valueType="num">
                                      <p:cBhvr rctx="PPT">
                                        <p:cTn id="38" dur="500" autoRev="1" fill="hold">
                                          <p:stCondLst>
                                            <p:cond delay="0"/>
                                          </p:stCondLst>
                                        </p:cTn>
                                        <p:tgtEl>
                                          <p:spTgt spid="2">
                                            <p:txEl>
                                              <p:pRg st="1" end="1"/>
                                            </p:txEl>
                                          </p:spTgt>
                                        </p:tgtEl>
                                        <p:attrNameLst>
                                          <p:attrName>ppt_w</p:attrName>
                                        </p:attrNameLst>
                                      </p:cBhvr>
                                    </p:anim>
                                    <p:anim by="(#ppt_w*0.50)" calcmode="lin" valueType="num">
                                      <p:cBhvr>
                                        <p:cTn id="39" dur="500" decel="50000" autoRev="1" fill="hold">
                                          <p:stCondLst>
                                            <p:cond delay="0"/>
                                          </p:stCondLst>
                                        </p:cTn>
                                        <p:tgtEl>
                                          <p:spTgt spid="2">
                                            <p:txEl>
                                              <p:pRg st="1" end="1"/>
                                            </p:txEl>
                                          </p:spTgt>
                                        </p:tgtEl>
                                        <p:attrNameLst>
                                          <p:attrName>ppt_x</p:attrName>
                                        </p:attrNameLst>
                                      </p:cBhvr>
                                    </p:anim>
                                    <p:anim from="(-#ppt_h/2)" to="(#ppt_y)" calcmode="lin" valueType="num">
                                      <p:cBhvr>
                                        <p:cTn id="40" dur="1000" fill="hold">
                                          <p:stCondLst>
                                            <p:cond delay="0"/>
                                          </p:stCondLst>
                                        </p:cTn>
                                        <p:tgtEl>
                                          <p:spTgt spid="2">
                                            <p:txEl>
                                              <p:pRg st="1" end="1"/>
                                            </p:txEl>
                                          </p:spTgt>
                                        </p:tgtEl>
                                        <p:attrNameLst>
                                          <p:attrName>ppt_y</p:attrName>
                                        </p:attrNameLst>
                                      </p:cBhvr>
                                    </p:anim>
                                    <p:animRot by="21600000">
                                      <p:cBhvr>
                                        <p:cTn id="41" dur="1000" fill="hold">
                                          <p:stCondLst>
                                            <p:cond delay="0"/>
                                          </p:stCondLst>
                                        </p:cTn>
                                        <p:tgtEl>
                                          <p:spTgt spid="2">
                                            <p:txEl>
                                              <p:pRg st="1" end="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2">
                                            <p:txEl>
                                              <p:pRg st="2" end="2"/>
                                            </p:txEl>
                                          </p:spTgt>
                                        </p:tgtEl>
                                        <p:attrNameLst>
                                          <p:attrName>style.visibility</p:attrName>
                                        </p:attrNameLst>
                                      </p:cBhvr>
                                      <p:to>
                                        <p:strVal val="visible"/>
                                      </p:to>
                                    </p:set>
                                    <p:anim by="(-#ppt_w*2)" calcmode="lin" valueType="num">
                                      <p:cBhvr rctx="PPT">
                                        <p:cTn id="46" dur="500" autoRev="1" fill="hold">
                                          <p:stCondLst>
                                            <p:cond delay="0"/>
                                          </p:stCondLst>
                                        </p:cTn>
                                        <p:tgtEl>
                                          <p:spTgt spid="2">
                                            <p:txEl>
                                              <p:pRg st="2" end="2"/>
                                            </p:txEl>
                                          </p:spTgt>
                                        </p:tgtEl>
                                        <p:attrNameLst>
                                          <p:attrName>ppt_w</p:attrName>
                                        </p:attrNameLst>
                                      </p:cBhvr>
                                    </p:anim>
                                    <p:anim by="(#ppt_w*0.50)" calcmode="lin" valueType="num">
                                      <p:cBhvr>
                                        <p:cTn id="47" dur="500" decel="50000" autoRev="1" fill="hold">
                                          <p:stCondLst>
                                            <p:cond delay="0"/>
                                          </p:stCondLst>
                                        </p:cTn>
                                        <p:tgtEl>
                                          <p:spTgt spid="2">
                                            <p:txEl>
                                              <p:pRg st="2" end="2"/>
                                            </p:txEl>
                                          </p:spTgt>
                                        </p:tgtEl>
                                        <p:attrNameLst>
                                          <p:attrName>ppt_x</p:attrName>
                                        </p:attrNameLst>
                                      </p:cBhvr>
                                    </p:anim>
                                    <p:anim from="(-#ppt_h/2)" to="(#ppt_y)" calcmode="lin" valueType="num">
                                      <p:cBhvr>
                                        <p:cTn id="48" dur="1000" fill="hold">
                                          <p:stCondLst>
                                            <p:cond delay="0"/>
                                          </p:stCondLst>
                                        </p:cTn>
                                        <p:tgtEl>
                                          <p:spTgt spid="2">
                                            <p:txEl>
                                              <p:pRg st="2" end="2"/>
                                            </p:txEl>
                                          </p:spTgt>
                                        </p:tgtEl>
                                        <p:attrNameLst>
                                          <p:attrName>ppt_y</p:attrName>
                                        </p:attrNameLst>
                                      </p:cBhvr>
                                    </p:anim>
                                    <p:animRot by="21600000">
                                      <p:cBhvr>
                                        <p:cTn id="49" dur="1000" fill="hold">
                                          <p:stCondLst>
                                            <p:cond delay="0"/>
                                          </p:stCondLst>
                                        </p:cTn>
                                        <p:tgtEl>
                                          <p:spTgt spid="2">
                                            <p:txEl>
                                              <p:pRg st="2" end="2"/>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3" presetClass="entr" presetSubtype="16"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plus(in)">
                                      <p:cBhvr>
                                        <p:cTn id="5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5050904" cy="5715000"/>
          </a:xfrm>
        </p:spPr>
        <p:txBody>
          <a:bodyPr>
            <a:noAutofit/>
          </a:bodyPr>
          <a:lstStyle/>
          <a:p>
            <a:r>
              <a:rPr lang="en-US" sz="2800" dirty="0">
                <a:ln>
                  <a:solidFill>
                    <a:srgbClr val="FF0000">
                      <a:alpha val="36000"/>
                    </a:srgbClr>
                  </a:solidFill>
                </a:ln>
                <a:solidFill>
                  <a:srgbClr val="FFFF00"/>
                </a:solidFill>
                <a:latin typeface="AR ESSENCE" pitchFamily="2" charset="0"/>
              </a:rPr>
              <a:t>If you draw a rectangle around Mona Lisa's face, that rectangle will turn out to be golden. The dimensions of the painting itself also form a golden rectangle. As well, the proportions of Mona Lisa's body exhibit several golden ratios. For example, a golden rectangle can be drawn from her neck to just above the </a:t>
            </a:r>
            <a:r>
              <a:rPr lang="en-US" sz="2800" dirty="0" smtClean="0">
                <a:ln>
                  <a:solidFill>
                    <a:srgbClr val="FF0000">
                      <a:alpha val="36000"/>
                    </a:srgbClr>
                  </a:solidFill>
                </a:ln>
                <a:solidFill>
                  <a:srgbClr val="FFFF00"/>
                </a:solidFill>
                <a:latin typeface="AR ESSENCE" pitchFamily="2" charset="0"/>
              </a:rPr>
              <a:t>hands</a:t>
            </a:r>
            <a:r>
              <a:rPr lang="en-US" sz="2800" dirty="0">
                <a:ln>
                  <a:solidFill>
                    <a:srgbClr val="FF0000">
                      <a:alpha val="36000"/>
                    </a:srgbClr>
                  </a:solidFill>
                </a:ln>
                <a:solidFill>
                  <a:srgbClr val="FFFF00"/>
                </a:solidFill>
                <a:latin typeface="AR ESSENCE" pitchFamily="2" charset="0"/>
              </a:rPr>
              <a:t>.</a:t>
            </a:r>
            <a:endParaRPr lang="en-IN" sz="2800" dirty="0">
              <a:ln>
                <a:solidFill>
                  <a:srgbClr val="FF0000">
                    <a:alpha val="36000"/>
                  </a:srgbClr>
                </a:solidFill>
              </a:ln>
              <a:solidFill>
                <a:srgbClr val="FFFF00"/>
              </a:solidFill>
              <a:latin typeface="AR ESSENCE" pitchFamily="2" charset="0"/>
            </a:endParaRPr>
          </a:p>
        </p:txBody>
      </p:sp>
      <p:sp>
        <p:nvSpPr>
          <p:cNvPr id="3" name="Text Placeholder 2"/>
          <p:cNvSpPr>
            <a:spLocks noGrp="1"/>
          </p:cNvSpPr>
          <p:nvPr>
            <p:ph type="body" idx="2"/>
          </p:nvPr>
        </p:nvSpPr>
        <p:spPr>
          <a:xfrm>
            <a:off x="5868144" y="476672"/>
            <a:ext cx="2897904" cy="5688632"/>
          </a:xfrm>
        </p:spPr>
        <p:txBody>
          <a:bodyPr/>
          <a:lstStyle/>
          <a:p>
            <a:endParaRPr lang="en-IN" dirty="0"/>
          </a:p>
        </p:txBody>
      </p:sp>
      <p:sp>
        <p:nvSpPr>
          <p:cNvPr id="4" name="Title 3"/>
          <p:cNvSpPr>
            <a:spLocks noGrp="1"/>
          </p:cNvSpPr>
          <p:nvPr>
            <p:ph type="title"/>
          </p:nvPr>
        </p:nvSpPr>
        <p:spPr>
          <a:xfrm>
            <a:off x="9144000" y="116632"/>
            <a:ext cx="1981200" cy="1066800"/>
          </a:xfrm>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52736"/>
            <a:ext cx="33123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06976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out)">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2">
                                            <p:txEl>
                                              <p:pRg st="0" end="0"/>
                                            </p:txEl>
                                          </p:spTgt>
                                        </p:tgtEl>
                                        <p:attrNameLst>
                                          <p:attrName>ppt_w</p:attrName>
                                        </p:attrNameLst>
                                      </p:cBhvr>
                                    </p:anim>
                                    <p:anim by="(#ppt_w*0.50)" calcmode="lin" valueType="num">
                                      <p:cBhvr>
                                        <p:cTn id="13" dur="500" decel="50000" autoRev="1" fill="hold">
                                          <p:stCondLst>
                                            <p:cond delay="0"/>
                                          </p:stCondLst>
                                        </p:cTn>
                                        <p:tgtEl>
                                          <p:spTgt spid="2">
                                            <p:txEl>
                                              <p:pRg st="0" end="0"/>
                                            </p:txEl>
                                          </p:spTgt>
                                        </p:tgtEl>
                                        <p:attrNameLst>
                                          <p:attrName>ppt_x</p:attrName>
                                        </p:attrNameLst>
                                      </p:cBhvr>
                                    </p:anim>
                                    <p:anim from="(-#ppt_h/2)" to="(#ppt_y)" calcmode="lin" valueType="num">
                                      <p:cBhvr>
                                        <p:cTn id="14" dur="1000" fill="hold">
                                          <p:stCondLst>
                                            <p:cond delay="0"/>
                                          </p:stCondLst>
                                        </p:cTn>
                                        <p:tgtEl>
                                          <p:spTgt spid="2">
                                            <p:txEl>
                                              <p:pRg st="0" end="0"/>
                                            </p:txEl>
                                          </p:spTgt>
                                        </p:tgtEl>
                                        <p:attrNameLst>
                                          <p:attrName>ppt_y</p:attrName>
                                        </p:attrNameLst>
                                      </p:cBhvr>
                                    </p:anim>
                                    <p:animRot by="21600000">
                                      <p:cBhvr>
                                        <p:cTn id="15"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95536" y="476672"/>
            <a:ext cx="4824536" cy="5715000"/>
          </a:xfrm>
        </p:spPr>
        <p:txBody>
          <a:bodyPr>
            <a:noAutofit/>
          </a:bodyPr>
          <a:lstStyle/>
          <a:p>
            <a:r>
              <a:rPr lang="en-US" sz="2000" dirty="0" smtClean="0">
                <a:ln>
                  <a:solidFill>
                    <a:srgbClr val="FFFF00">
                      <a:alpha val="50000"/>
                    </a:srgbClr>
                  </a:solidFill>
                </a:ln>
                <a:solidFill>
                  <a:srgbClr val="002060"/>
                </a:solidFill>
                <a:latin typeface="AR ESSENCE" pitchFamily="2" charset="0"/>
              </a:rPr>
              <a:t>Pablo </a:t>
            </a:r>
            <a:r>
              <a:rPr lang="en-US" sz="2000" dirty="0">
                <a:ln>
                  <a:solidFill>
                    <a:srgbClr val="FFFF00">
                      <a:alpha val="50000"/>
                    </a:srgbClr>
                  </a:solidFill>
                </a:ln>
                <a:solidFill>
                  <a:srgbClr val="002060"/>
                </a:solidFill>
                <a:latin typeface="AR ESSENCE" pitchFamily="2" charset="0"/>
              </a:rPr>
              <a:t>P</a:t>
            </a:r>
            <a:r>
              <a:rPr lang="en-US" sz="2000" dirty="0" smtClean="0">
                <a:ln>
                  <a:solidFill>
                    <a:srgbClr val="FFFF00">
                      <a:alpha val="50000"/>
                    </a:srgbClr>
                  </a:solidFill>
                </a:ln>
                <a:solidFill>
                  <a:srgbClr val="002060"/>
                </a:solidFill>
                <a:latin typeface="AR ESSENCE" pitchFamily="2" charset="0"/>
              </a:rPr>
              <a:t>icasso’s </a:t>
            </a:r>
            <a:r>
              <a:rPr lang="en-US" sz="2000" dirty="0">
                <a:ln>
                  <a:solidFill>
                    <a:srgbClr val="FFFF00">
                      <a:alpha val="50000"/>
                    </a:srgbClr>
                  </a:solidFill>
                </a:ln>
                <a:solidFill>
                  <a:srgbClr val="002060"/>
                </a:solidFill>
                <a:latin typeface="AR ESSENCE" pitchFamily="2" charset="0"/>
              </a:rPr>
              <a:t>G</a:t>
            </a:r>
            <a:r>
              <a:rPr lang="en-US" sz="2000" dirty="0" smtClean="0">
                <a:ln>
                  <a:solidFill>
                    <a:srgbClr val="FFFF00">
                      <a:alpha val="50000"/>
                    </a:srgbClr>
                  </a:solidFill>
                </a:ln>
                <a:solidFill>
                  <a:srgbClr val="002060"/>
                </a:solidFill>
                <a:latin typeface="AR ESSENCE" pitchFamily="2" charset="0"/>
              </a:rPr>
              <a:t>uernica  represents cubism .</a:t>
            </a:r>
          </a:p>
          <a:p>
            <a:r>
              <a:rPr lang="en-US" sz="2000" dirty="0" smtClean="0">
                <a:ln>
                  <a:solidFill>
                    <a:srgbClr val="FFFF00">
                      <a:alpha val="50000"/>
                    </a:srgbClr>
                  </a:solidFill>
                </a:ln>
                <a:solidFill>
                  <a:srgbClr val="002060"/>
                </a:solidFill>
                <a:latin typeface="AR ESSENCE" pitchFamily="2" charset="0"/>
              </a:rPr>
              <a:t>Cubism means deconstructing geometry in arts. </a:t>
            </a:r>
          </a:p>
          <a:p>
            <a:r>
              <a:rPr lang="en-US" sz="2000" dirty="0" smtClean="0">
                <a:ln>
                  <a:solidFill>
                    <a:srgbClr val="FFFF00">
                      <a:alpha val="50000"/>
                    </a:srgbClr>
                  </a:solidFill>
                </a:ln>
                <a:solidFill>
                  <a:srgbClr val="002060"/>
                </a:solidFill>
                <a:latin typeface="AR ESSENCE" pitchFamily="2" charset="0"/>
              </a:rPr>
              <a:t>In </a:t>
            </a:r>
            <a:r>
              <a:rPr lang="en-US" sz="2000" dirty="0">
                <a:ln>
                  <a:solidFill>
                    <a:srgbClr val="FFFF00">
                      <a:alpha val="50000"/>
                    </a:srgbClr>
                  </a:solidFill>
                </a:ln>
                <a:solidFill>
                  <a:srgbClr val="002060"/>
                </a:solidFill>
                <a:latin typeface="AR ESSENCE" pitchFamily="2" charset="0"/>
              </a:rPr>
              <a:t>cubism, objects are deconstructed, analyzed and reassembled — but not necessarily in their original order or size. When this is done in painting, the result is a three-dimensional object reassembled in a two-dimensional space, without regard to what can actually be seen in the real </a:t>
            </a:r>
            <a:r>
              <a:rPr lang="en-US" sz="2000" dirty="0" smtClean="0">
                <a:ln>
                  <a:solidFill>
                    <a:srgbClr val="FFFF00">
                      <a:alpha val="50000"/>
                    </a:srgbClr>
                  </a:solidFill>
                </a:ln>
                <a:solidFill>
                  <a:srgbClr val="002060"/>
                </a:solidFill>
                <a:latin typeface="AR ESSENCE" pitchFamily="2" charset="0"/>
              </a:rPr>
              <a:t>world.</a:t>
            </a:r>
          </a:p>
          <a:p>
            <a:r>
              <a:rPr lang="en-US" sz="2000" dirty="0">
                <a:ln>
                  <a:solidFill>
                    <a:srgbClr val="FFFF00">
                      <a:alpha val="50000"/>
                    </a:srgbClr>
                  </a:solidFill>
                </a:ln>
                <a:solidFill>
                  <a:srgbClr val="002060"/>
                </a:solidFill>
                <a:latin typeface="AR ESSENCE" pitchFamily="2" charset="0"/>
              </a:rPr>
              <a:t>Of a 3D cube we can at most only see 3 of the 6 sides it has. However, a 4-dimension being can see all 6 sides at the same time. </a:t>
            </a:r>
          </a:p>
          <a:p>
            <a:r>
              <a:rPr lang="en-US" sz="2000" dirty="0">
                <a:ln>
                  <a:solidFill>
                    <a:srgbClr val="FFFF00">
                      <a:alpha val="50000"/>
                    </a:srgbClr>
                  </a:solidFill>
                </a:ln>
                <a:solidFill>
                  <a:srgbClr val="002060"/>
                </a:solidFill>
                <a:latin typeface="AR ESSENCE" pitchFamily="2" charset="0"/>
              </a:rPr>
              <a:t>What cubists did was to deconstruct the 3D cube in all of 6 facets. Then paint the faces on a 2D plane: the canvas. Now we can “see the cube” as if we were from the fourth dimension</a:t>
            </a:r>
            <a:endParaRPr lang="en-IN" sz="2000" dirty="0">
              <a:ln>
                <a:solidFill>
                  <a:srgbClr val="FFFF00">
                    <a:alpha val="50000"/>
                  </a:srgbClr>
                </a:solidFill>
              </a:ln>
              <a:solidFill>
                <a:srgbClr val="002060"/>
              </a:solidFill>
              <a:latin typeface="AR ESSENCE" pitchFamily="2" charset="0"/>
            </a:endParaRPr>
          </a:p>
          <a:p>
            <a:endParaRPr lang="en-IN" sz="2000" dirty="0"/>
          </a:p>
        </p:txBody>
      </p:sp>
      <p:sp>
        <p:nvSpPr>
          <p:cNvPr id="6" name="Text Placeholder 5"/>
          <p:cNvSpPr>
            <a:spLocks noGrp="1"/>
          </p:cNvSpPr>
          <p:nvPr>
            <p:ph type="body" idx="2"/>
          </p:nvPr>
        </p:nvSpPr>
        <p:spPr>
          <a:xfrm>
            <a:off x="5409048" y="2224189"/>
            <a:ext cx="3329952" cy="3744416"/>
          </a:xfrm>
        </p:spPr>
        <p:txBody>
          <a:bodyPr/>
          <a:lstStyle/>
          <a:p>
            <a:endParaRPr lang="en-IN" dirty="0"/>
          </a:p>
        </p:txBody>
      </p:sp>
      <p:sp>
        <p:nvSpPr>
          <p:cNvPr id="4" name="Title 3"/>
          <p:cNvSpPr>
            <a:spLocks noGrp="1"/>
          </p:cNvSpPr>
          <p:nvPr>
            <p:ph type="title"/>
          </p:nvPr>
        </p:nvSpPr>
        <p:spPr>
          <a:xfrm>
            <a:off x="5436096" y="188640"/>
            <a:ext cx="3707904" cy="1138808"/>
          </a:xfrm>
        </p:spPr>
        <p:txBody>
          <a:bodyPr>
            <a:normAutofit/>
          </a:bodyPr>
          <a:lstStyle/>
          <a:p>
            <a:r>
              <a:rPr lang="en-US" sz="40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2.GUERNICA</a:t>
            </a:r>
            <a:endParaRPr lang="en-IN" sz="40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4824"/>
            <a:ext cx="357976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7086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heel(8)">
                                      <p:cBhvr>
                                        <p:cTn id="25" dur="20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5">
                                            <p:txEl>
                                              <p:pRg st="0" end="0"/>
                                            </p:txEl>
                                          </p:spTgt>
                                        </p:tgtEl>
                                        <p:attrNameLst>
                                          <p:attrName>style.visibility</p:attrName>
                                        </p:attrNameLst>
                                      </p:cBhvr>
                                      <p:to>
                                        <p:strVal val="visible"/>
                                      </p:to>
                                    </p:set>
                                    <p:anim by="(-#ppt_w*2)" calcmode="lin" valueType="num">
                                      <p:cBhvr rctx="PPT">
                                        <p:cTn id="30" dur="500" autoRev="1" fill="hold">
                                          <p:stCondLst>
                                            <p:cond delay="0"/>
                                          </p:stCondLst>
                                        </p:cTn>
                                        <p:tgtEl>
                                          <p:spTgt spid="5">
                                            <p:txEl>
                                              <p:pRg st="0" end="0"/>
                                            </p:txEl>
                                          </p:spTgt>
                                        </p:tgtEl>
                                        <p:attrNameLst>
                                          <p:attrName>ppt_w</p:attrName>
                                        </p:attrNameLst>
                                      </p:cBhvr>
                                    </p:anim>
                                    <p:anim by="(#ppt_w*0.50)" calcmode="lin" valueType="num">
                                      <p:cBhvr>
                                        <p:cTn id="31" dur="500" decel="50000" autoRev="1" fill="hold">
                                          <p:stCondLst>
                                            <p:cond delay="0"/>
                                          </p:stCondLst>
                                        </p:cTn>
                                        <p:tgtEl>
                                          <p:spTgt spid="5">
                                            <p:txEl>
                                              <p:pRg st="0" end="0"/>
                                            </p:txEl>
                                          </p:spTgt>
                                        </p:tgtEl>
                                        <p:attrNameLst>
                                          <p:attrName>ppt_x</p:attrName>
                                        </p:attrNameLst>
                                      </p:cBhvr>
                                    </p:anim>
                                    <p:anim from="(-#ppt_h/2)" to="(#ppt_y)" calcmode="lin" valueType="num">
                                      <p:cBhvr>
                                        <p:cTn id="32" dur="1000" fill="hold">
                                          <p:stCondLst>
                                            <p:cond delay="0"/>
                                          </p:stCondLst>
                                        </p:cTn>
                                        <p:tgtEl>
                                          <p:spTgt spid="5">
                                            <p:txEl>
                                              <p:pRg st="0" end="0"/>
                                            </p:txEl>
                                          </p:spTgt>
                                        </p:tgtEl>
                                        <p:attrNameLst>
                                          <p:attrName>ppt_y</p:attrName>
                                        </p:attrNameLst>
                                      </p:cBhvr>
                                    </p:anim>
                                    <p:animRot by="21600000">
                                      <p:cBhvr>
                                        <p:cTn id="33" dur="1000" fill="hold">
                                          <p:stCondLst>
                                            <p:cond delay="0"/>
                                          </p:stCondLst>
                                        </p:cTn>
                                        <p:tgtEl>
                                          <p:spTgt spid="5">
                                            <p:txEl>
                                              <p:pRg st="0" end="0"/>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5">
                                            <p:txEl>
                                              <p:pRg st="1" end="1"/>
                                            </p:txEl>
                                          </p:spTgt>
                                        </p:tgtEl>
                                        <p:attrNameLst>
                                          <p:attrName>style.visibility</p:attrName>
                                        </p:attrNameLst>
                                      </p:cBhvr>
                                      <p:to>
                                        <p:strVal val="visible"/>
                                      </p:to>
                                    </p:set>
                                    <p:anim by="(-#ppt_w*2)" calcmode="lin" valueType="num">
                                      <p:cBhvr rctx="PPT">
                                        <p:cTn id="38" dur="500" autoRev="1" fill="hold">
                                          <p:stCondLst>
                                            <p:cond delay="0"/>
                                          </p:stCondLst>
                                        </p:cTn>
                                        <p:tgtEl>
                                          <p:spTgt spid="5">
                                            <p:txEl>
                                              <p:pRg st="1" end="1"/>
                                            </p:txEl>
                                          </p:spTgt>
                                        </p:tgtEl>
                                        <p:attrNameLst>
                                          <p:attrName>ppt_w</p:attrName>
                                        </p:attrNameLst>
                                      </p:cBhvr>
                                    </p:anim>
                                    <p:anim by="(#ppt_w*0.50)" calcmode="lin" valueType="num">
                                      <p:cBhvr>
                                        <p:cTn id="39" dur="500" decel="50000" autoRev="1" fill="hold">
                                          <p:stCondLst>
                                            <p:cond delay="0"/>
                                          </p:stCondLst>
                                        </p:cTn>
                                        <p:tgtEl>
                                          <p:spTgt spid="5">
                                            <p:txEl>
                                              <p:pRg st="1" end="1"/>
                                            </p:txEl>
                                          </p:spTgt>
                                        </p:tgtEl>
                                        <p:attrNameLst>
                                          <p:attrName>ppt_x</p:attrName>
                                        </p:attrNameLst>
                                      </p:cBhvr>
                                    </p:anim>
                                    <p:anim from="(-#ppt_h/2)" to="(#ppt_y)" calcmode="lin" valueType="num">
                                      <p:cBhvr>
                                        <p:cTn id="40" dur="1000" fill="hold">
                                          <p:stCondLst>
                                            <p:cond delay="0"/>
                                          </p:stCondLst>
                                        </p:cTn>
                                        <p:tgtEl>
                                          <p:spTgt spid="5">
                                            <p:txEl>
                                              <p:pRg st="1" end="1"/>
                                            </p:txEl>
                                          </p:spTgt>
                                        </p:tgtEl>
                                        <p:attrNameLst>
                                          <p:attrName>ppt_y</p:attrName>
                                        </p:attrNameLst>
                                      </p:cBhvr>
                                    </p:anim>
                                    <p:animRot by="21600000">
                                      <p:cBhvr>
                                        <p:cTn id="41" dur="1000" fill="hold">
                                          <p:stCondLst>
                                            <p:cond delay="0"/>
                                          </p:stCondLst>
                                        </p:cTn>
                                        <p:tgtEl>
                                          <p:spTgt spid="5">
                                            <p:txEl>
                                              <p:pRg st="1" end="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5">
                                            <p:txEl>
                                              <p:pRg st="2" end="2"/>
                                            </p:txEl>
                                          </p:spTgt>
                                        </p:tgtEl>
                                        <p:attrNameLst>
                                          <p:attrName>style.visibility</p:attrName>
                                        </p:attrNameLst>
                                      </p:cBhvr>
                                      <p:to>
                                        <p:strVal val="visible"/>
                                      </p:to>
                                    </p:set>
                                    <p:anim by="(-#ppt_w*2)" calcmode="lin" valueType="num">
                                      <p:cBhvr rctx="PPT">
                                        <p:cTn id="46" dur="500" autoRev="1" fill="hold">
                                          <p:stCondLst>
                                            <p:cond delay="0"/>
                                          </p:stCondLst>
                                        </p:cTn>
                                        <p:tgtEl>
                                          <p:spTgt spid="5">
                                            <p:txEl>
                                              <p:pRg st="2" end="2"/>
                                            </p:txEl>
                                          </p:spTgt>
                                        </p:tgtEl>
                                        <p:attrNameLst>
                                          <p:attrName>ppt_w</p:attrName>
                                        </p:attrNameLst>
                                      </p:cBhvr>
                                    </p:anim>
                                    <p:anim by="(#ppt_w*0.50)" calcmode="lin" valueType="num">
                                      <p:cBhvr>
                                        <p:cTn id="47" dur="500" decel="50000" autoRev="1" fill="hold">
                                          <p:stCondLst>
                                            <p:cond delay="0"/>
                                          </p:stCondLst>
                                        </p:cTn>
                                        <p:tgtEl>
                                          <p:spTgt spid="5">
                                            <p:txEl>
                                              <p:pRg st="2" end="2"/>
                                            </p:txEl>
                                          </p:spTgt>
                                        </p:tgtEl>
                                        <p:attrNameLst>
                                          <p:attrName>ppt_x</p:attrName>
                                        </p:attrNameLst>
                                      </p:cBhvr>
                                    </p:anim>
                                    <p:anim from="(-#ppt_h/2)" to="(#ppt_y)" calcmode="lin" valueType="num">
                                      <p:cBhvr>
                                        <p:cTn id="48" dur="1000" fill="hold">
                                          <p:stCondLst>
                                            <p:cond delay="0"/>
                                          </p:stCondLst>
                                        </p:cTn>
                                        <p:tgtEl>
                                          <p:spTgt spid="5">
                                            <p:txEl>
                                              <p:pRg st="2" end="2"/>
                                            </p:txEl>
                                          </p:spTgt>
                                        </p:tgtEl>
                                        <p:attrNameLst>
                                          <p:attrName>ppt_y</p:attrName>
                                        </p:attrNameLst>
                                      </p:cBhvr>
                                    </p:anim>
                                    <p:animRot by="21600000">
                                      <p:cBhvr>
                                        <p:cTn id="49" dur="1000" fill="hold">
                                          <p:stCondLst>
                                            <p:cond delay="0"/>
                                          </p:stCondLst>
                                        </p:cTn>
                                        <p:tgtEl>
                                          <p:spTgt spid="5">
                                            <p:txEl>
                                              <p:pRg st="2" end="2"/>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5">
                                            <p:txEl>
                                              <p:pRg st="3" end="3"/>
                                            </p:txEl>
                                          </p:spTgt>
                                        </p:tgtEl>
                                        <p:attrNameLst>
                                          <p:attrName>style.visibility</p:attrName>
                                        </p:attrNameLst>
                                      </p:cBhvr>
                                      <p:to>
                                        <p:strVal val="visible"/>
                                      </p:to>
                                    </p:set>
                                    <p:anim by="(-#ppt_w*2)" calcmode="lin" valueType="num">
                                      <p:cBhvr rctx="PPT">
                                        <p:cTn id="54" dur="500" autoRev="1" fill="hold">
                                          <p:stCondLst>
                                            <p:cond delay="0"/>
                                          </p:stCondLst>
                                        </p:cTn>
                                        <p:tgtEl>
                                          <p:spTgt spid="5">
                                            <p:txEl>
                                              <p:pRg st="3" end="3"/>
                                            </p:txEl>
                                          </p:spTgt>
                                        </p:tgtEl>
                                        <p:attrNameLst>
                                          <p:attrName>ppt_w</p:attrName>
                                        </p:attrNameLst>
                                      </p:cBhvr>
                                    </p:anim>
                                    <p:anim by="(#ppt_w*0.50)" calcmode="lin" valueType="num">
                                      <p:cBhvr>
                                        <p:cTn id="55" dur="500" decel="50000" autoRev="1" fill="hold">
                                          <p:stCondLst>
                                            <p:cond delay="0"/>
                                          </p:stCondLst>
                                        </p:cTn>
                                        <p:tgtEl>
                                          <p:spTgt spid="5">
                                            <p:txEl>
                                              <p:pRg st="3" end="3"/>
                                            </p:txEl>
                                          </p:spTgt>
                                        </p:tgtEl>
                                        <p:attrNameLst>
                                          <p:attrName>ppt_x</p:attrName>
                                        </p:attrNameLst>
                                      </p:cBhvr>
                                    </p:anim>
                                    <p:anim from="(-#ppt_h/2)" to="(#ppt_y)" calcmode="lin" valueType="num">
                                      <p:cBhvr>
                                        <p:cTn id="56" dur="1000" fill="hold">
                                          <p:stCondLst>
                                            <p:cond delay="0"/>
                                          </p:stCondLst>
                                        </p:cTn>
                                        <p:tgtEl>
                                          <p:spTgt spid="5">
                                            <p:txEl>
                                              <p:pRg st="3" end="3"/>
                                            </p:txEl>
                                          </p:spTgt>
                                        </p:tgtEl>
                                        <p:attrNameLst>
                                          <p:attrName>ppt_y</p:attrName>
                                        </p:attrNameLst>
                                      </p:cBhvr>
                                    </p:anim>
                                    <p:animRot by="21600000">
                                      <p:cBhvr>
                                        <p:cTn id="57" dur="1000" fill="hold">
                                          <p:stCondLst>
                                            <p:cond delay="0"/>
                                          </p:stCondLst>
                                        </p:cTn>
                                        <p:tgtEl>
                                          <p:spTgt spid="5">
                                            <p:txEl>
                                              <p:pRg st="3" end="3"/>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5">
                                            <p:txEl>
                                              <p:pRg st="4" end="4"/>
                                            </p:txEl>
                                          </p:spTgt>
                                        </p:tgtEl>
                                        <p:attrNameLst>
                                          <p:attrName>style.visibility</p:attrName>
                                        </p:attrNameLst>
                                      </p:cBhvr>
                                      <p:to>
                                        <p:strVal val="visible"/>
                                      </p:to>
                                    </p:set>
                                    <p:anim by="(-#ppt_w*2)" calcmode="lin" valueType="num">
                                      <p:cBhvr rctx="PPT">
                                        <p:cTn id="62" dur="500" autoRev="1" fill="hold">
                                          <p:stCondLst>
                                            <p:cond delay="0"/>
                                          </p:stCondLst>
                                        </p:cTn>
                                        <p:tgtEl>
                                          <p:spTgt spid="5">
                                            <p:txEl>
                                              <p:pRg st="4" end="4"/>
                                            </p:txEl>
                                          </p:spTgt>
                                        </p:tgtEl>
                                        <p:attrNameLst>
                                          <p:attrName>ppt_w</p:attrName>
                                        </p:attrNameLst>
                                      </p:cBhvr>
                                    </p:anim>
                                    <p:anim by="(#ppt_w*0.50)" calcmode="lin" valueType="num">
                                      <p:cBhvr>
                                        <p:cTn id="63" dur="500" decel="50000" autoRev="1" fill="hold">
                                          <p:stCondLst>
                                            <p:cond delay="0"/>
                                          </p:stCondLst>
                                        </p:cTn>
                                        <p:tgtEl>
                                          <p:spTgt spid="5">
                                            <p:txEl>
                                              <p:pRg st="4" end="4"/>
                                            </p:txEl>
                                          </p:spTgt>
                                        </p:tgtEl>
                                        <p:attrNameLst>
                                          <p:attrName>ppt_x</p:attrName>
                                        </p:attrNameLst>
                                      </p:cBhvr>
                                    </p:anim>
                                    <p:anim from="(-#ppt_h/2)" to="(#ppt_y)" calcmode="lin" valueType="num">
                                      <p:cBhvr>
                                        <p:cTn id="64" dur="1000" fill="hold">
                                          <p:stCondLst>
                                            <p:cond delay="0"/>
                                          </p:stCondLst>
                                        </p:cTn>
                                        <p:tgtEl>
                                          <p:spTgt spid="5">
                                            <p:txEl>
                                              <p:pRg st="4" end="4"/>
                                            </p:txEl>
                                          </p:spTgt>
                                        </p:tgtEl>
                                        <p:attrNameLst>
                                          <p:attrName>ppt_y</p:attrName>
                                        </p:attrNameLst>
                                      </p:cBhvr>
                                    </p:anim>
                                    <p:animRot by="21600000">
                                      <p:cBhvr>
                                        <p:cTn id="65" dur="1000" fill="hold">
                                          <p:stCondLst>
                                            <p:cond delay="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7504" y="116632"/>
            <a:ext cx="5256584" cy="6624736"/>
          </a:xfrm>
        </p:spPr>
        <p:txBody>
          <a:bodyPr>
            <a:noAutofit/>
          </a:bodyPr>
          <a:lstStyle/>
          <a:p>
            <a:r>
              <a:rPr lang="en-US" sz="2000" dirty="0" smtClean="0">
                <a:ln>
                  <a:solidFill>
                    <a:srgbClr val="FF0000">
                      <a:alpha val="37000"/>
                    </a:srgbClr>
                  </a:solidFill>
                </a:ln>
                <a:solidFill>
                  <a:srgbClr val="FFC000"/>
                </a:solidFill>
                <a:latin typeface="AR ESSENCE" pitchFamily="2" charset="0"/>
              </a:rPr>
              <a:t>Raphael’s  ‘The  School of Athens’ represents projective geometry.</a:t>
            </a:r>
          </a:p>
          <a:p>
            <a:r>
              <a:rPr lang="en-US" sz="2000" dirty="0">
                <a:ln>
                  <a:solidFill>
                    <a:srgbClr val="FF0000">
                      <a:alpha val="37000"/>
                    </a:srgbClr>
                  </a:solidFill>
                </a:ln>
                <a:solidFill>
                  <a:srgbClr val="FFC000"/>
                </a:solidFill>
                <a:latin typeface="AR ESSENCE" pitchFamily="2" charset="0"/>
              </a:rPr>
              <a:t>The discovery of perspective led to a new form of geometry, called projective geometry. </a:t>
            </a:r>
            <a:endParaRPr lang="en-US" sz="2000" dirty="0" smtClean="0">
              <a:ln>
                <a:solidFill>
                  <a:srgbClr val="FF0000">
                    <a:alpha val="37000"/>
                  </a:srgbClr>
                </a:solidFill>
              </a:ln>
              <a:solidFill>
                <a:srgbClr val="FFC000"/>
              </a:solidFill>
              <a:latin typeface="AR ESSENCE" pitchFamily="2" charset="0"/>
            </a:endParaRPr>
          </a:p>
          <a:p>
            <a:r>
              <a:rPr lang="en-US" sz="2000" dirty="0" smtClean="0">
                <a:ln>
                  <a:solidFill>
                    <a:srgbClr val="FF0000">
                      <a:alpha val="37000"/>
                    </a:srgbClr>
                  </a:solidFill>
                </a:ln>
                <a:solidFill>
                  <a:srgbClr val="FFC000"/>
                </a:solidFill>
                <a:latin typeface="AR ESSENCE" pitchFamily="2" charset="0"/>
              </a:rPr>
              <a:t>Under </a:t>
            </a:r>
            <a:r>
              <a:rPr lang="en-US" sz="2000" dirty="0">
                <a:ln>
                  <a:solidFill>
                    <a:srgbClr val="FF0000">
                      <a:alpha val="37000"/>
                    </a:srgbClr>
                  </a:solidFill>
                </a:ln>
                <a:solidFill>
                  <a:srgbClr val="FFC000"/>
                </a:solidFill>
                <a:latin typeface="AR ESSENCE" pitchFamily="2" charset="0"/>
              </a:rPr>
              <a:t>the process of projection, distances and angles are distorted. </a:t>
            </a:r>
            <a:endParaRPr lang="en-US" sz="2000" dirty="0" smtClean="0">
              <a:ln>
                <a:solidFill>
                  <a:srgbClr val="FF0000">
                    <a:alpha val="37000"/>
                  </a:srgbClr>
                </a:solidFill>
              </a:ln>
              <a:solidFill>
                <a:srgbClr val="FFC000"/>
              </a:solidFill>
              <a:latin typeface="AR ESSENCE" pitchFamily="2" charset="0"/>
            </a:endParaRPr>
          </a:p>
          <a:p>
            <a:r>
              <a:rPr lang="en-US" sz="2000" dirty="0" smtClean="0">
                <a:ln>
                  <a:solidFill>
                    <a:srgbClr val="FF0000">
                      <a:alpha val="37000"/>
                    </a:srgbClr>
                  </a:solidFill>
                </a:ln>
                <a:solidFill>
                  <a:srgbClr val="FFC000"/>
                </a:solidFill>
                <a:latin typeface="AR ESSENCE" pitchFamily="2" charset="0"/>
              </a:rPr>
              <a:t>Parallel </a:t>
            </a:r>
            <a:r>
              <a:rPr lang="en-US" sz="2000" dirty="0">
                <a:ln>
                  <a:solidFill>
                    <a:srgbClr val="FF0000">
                      <a:alpha val="37000"/>
                    </a:srgbClr>
                  </a:solidFill>
                </a:ln>
                <a:solidFill>
                  <a:srgbClr val="FFC000"/>
                </a:solidFill>
                <a:latin typeface="AR ESSENCE" pitchFamily="2" charset="0"/>
              </a:rPr>
              <a:t>lines become intersecting lines, just as railway tracks, viewed from a bridge, converge. </a:t>
            </a:r>
            <a:endParaRPr lang="en-US" sz="2000" dirty="0" smtClean="0">
              <a:ln>
                <a:solidFill>
                  <a:srgbClr val="FF0000">
                    <a:alpha val="37000"/>
                  </a:srgbClr>
                </a:solidFill>
              </a:ln>
              <a:solidFill>
                <a:srgbClr val="FFC000"/>
              </a:solidFill>
              <a:latin typeface="AR ESSENCE" pitchFamily="2" charset="0"/>
            </a:endParaRPr>
          </a:p>
          <a:p>
            <a:r>
              <a:rPr lang="en-US" sz="2000" dirty="0" smtClean="0">
                <a:ln>
                  <a:solidFill>
                    <a:srgbClr val="FF0000">
                      <a:alpha val="37000"/>
                    </a:srgbClr>
                  </a:solidFill>
                </a:ln>
                <a:solidFill>
                  <a:srgbClr val="FFC000"/>
                </a:solidFill>
                <a:latin typeface="AR ESSENCE" pitchFamily="2" charset="0"/>
              </a:rPr>
              <a:t>Certain </a:t>
            </a:r>
            <a:r>
              <a:rPr lang="en-US" sz="2000" dirty="0">
                <a:ln>
                  <a:solidFill>
                    <a:srgbClr val="FF0000">
                      <a:alpha val="37000"/>
                    </a:srgbClr>
                  </a:solidFill>
                </a:ln>
                <a:solidFill>
                  <a:srgbClr val="FFC000"/>
                </a:solidFill>
                <a:latin typeface="AR ESSENCE" pitchFamily="2" charset="0"/>
              </a:rPr>
              <a:t>properties, however, remain unchanged: a point is projected to a point, a line to a line, and a tangent to a tangent</a:t>
            </a:r>
            <a:r>
              <a:rPr lang="en-US" sz="2000" dirty="0" smtClean="0">
                <a:ln>
                  <a:solidFill>
                    <a:srgbClr val="FF0000">
                      <a:alpha val="37000"/>
                    </a:srgbClr>
                  </a:solidFill>
                </a:ln>
                <a:solidFill>
                  <a:srgbClr val="FFC000"/>
                </a:solidFill>
                <a:latin typeface="AR ESSENCE" pitchFamily="2" charset="0"/>
              </a:rPr>
              <a:t>.</a:t>
            </a:r>
          </a:p>
          <a:p>
            <a:r>
              <a:rPr lang="en-US" sz="2000" dirty="0" smtClean="0">
                <a:ln>
                  <a:solidFill>
                    <a:srgbClr val="FF0000">
                      <a:alpha val="37000"/>
                    </a:srgbClr>
                  </a:solidFill>
                </a:ln>
                <a:solidFill>
                  <a:srgbClr val="FFC000"/>
                </a:solidFill>
                <a:latin typeface="AR ESSENCE" pitchFamily="2" charset="0"/>
              </a:rPr>
              <a:t>In </a:t>
            </a:r>
            <a:r>
              <a:rPr lang="en-US" sz="2000" dirty="0">
                <a:ln>
                  <a:solidFill>
                    <a:srgbClr val="FF0000">
                      <a:alpha val="37000"/>
                    </a:srgbClr>
                  </a:solidFill>
                </a:ln>
                <a:solidFill>
                  <a:srgbClr val="FFC000"/>
                </a:solidFill>
                <a:latin typeface="AR ESSENCE" pitchFamily="2" charset="0"/>
              </a:rPr>
              <a:t>this new geometry, we concentrate on the properties that remain unaltered, or invariant, under projection</a:t>
            </a:r>
            <a:r>
              <a:rPr lang="en-US" sz="2000" dirty="0" smtClean="0">
                <a:ln>
                  <a:solidFill>
                    <a:srgbClr val="FF0000">
                      <a:alpha val="37000"/>
                    </a:srgbClr>
                  </a:solidFill>
                </a:ln>
                <a:solidFill>
                  <a:srgbClr val="FFC000"/>
                </a:solidFill>
                <a:latin typeface="AR ESSENCE" pitchFamily="2" charset="0"/>
              </a:rPr>
              <a:t>.</a:t>
            </a:r>
          </a:p>
          <a:p>
            <a:r>
              <a:rPr lang="en-US" sz="2000" dirty="0">
                <a:ln>
                  <a:solidFill>
                    <a:srgbClr val="FF0000">
                      <a:alpha val="37000"/>
                    </a:srgbClr>
                  </a:solidFill>
                </a:ln>
                <a:solidFill>
                  <a:srgbClr val="FFC000"/>
                </a:solidFill>
                <a:latin typeface="AR ESSENCE" pitchFamily="2" charset="0"/>
              </a:rPr>
              <a:t>Today, it is proving vital in another context, computer </a:t>
            </a:r>
            <a:r>
              <a:rPr lang="en-US" sz="2000" dirty="0" smtClean="0">
                <a:ln>
                  <a:solidFill>
                    <a:srgbClr val="FF0000">
                      <a:alpha val="37000"/>
                    </a:srgbClr>
                  </a:solidFill>
                </a:ln>
                <a:solidFill>
                  <a:srgbClr val="FFC000"/>
                </a:solidFill>
                <a:latin typeface="AR ESSENCE" pitchFamily="2" charset="0"/>
              </a:rPr>
              <a:t> </a:t>
            </a:r>
            <a:r>
              <a:rPr lang="en-US" sz="2000" dirty="0" err="1" smtClean="0">
                <a:ln>
                  <a:solidFill>
                    <a:srgbClr val="FF0000">
                      <a:alpha val="37000"/>
                    </a:srgbClr>
                  </a:solidFill>
                </a:ln>
                <a:solidFill>
                  <a:srgbClr val="FFC000"/>
                </a:solidFill>
                <a:latin typeface="AR ESSENCE" pitchFamily="2" charset="0"/>
              </a:rPr>
              <a:t>visualisation</a:t>
            </a:r>
            <a:r>
              <a:rPr lang="en-US" sz="2000" dirty="0">
                <a:ln>
                  <a:solidFill>
                    <a:srgbClr val="FF0000">
                      <a:alpha val="37000"/>
                    </a:srgbClr>
                  </a:solidFill>
                </a:ln>
                <a:solidFill>
                  <a:srgbClr val="FFC000"/>
                </a:solidFill>
                <a:latin typeface="AR ESSENCE" pitchFamily="2" charset="0"/>
              </a:rPr>
              <a:t>. </a:t>
            </a:r>
            <a:endParaRPr lang="en-US" sz="2000" dirty="0" smtClean="0">
              <a:ln>
                <a:solidFill>
                  <a:srgbClr val="FF0000">
                    <a:alpha val="37000"/>
                  </a:srgbClr>
                </a:solidFill>
              </a:ln>
              <a:solidFill>
                <a:srgbClr val="FFC000"/>
              </a:solidFill>
              <a:latin typeface="AR ESSENCE" pitchFamily="2" charset="0"/>
            </a:endParaRPr>
          </a:p>
          <a:p>
            <a:r>
              <a:rPr lang="en-US" sz="2000" dirty="0" smtClean="0">
                <a:ln>
                  <a:solidFill>
                    <a:srgbClr val="FF0000">
                      <a:alpha val="37000"/>
                    </a:srgbClr>
                  </a:solidFill>
                </a:ln>
                <a:solidFill>
                  <a:srgbClr val="FFC000"/>
                </a:solidFill>
                <a:latin typeface="AR ESSENCE" pitchFamily="2" charset="0"/>
              </a:rPr>
              <a:t>Graphic </a:t>
            </a:r>
            <a:r>
              <a:rPr lang="en-US" sz="2000" dirty="0">
                <a:ln>
                  <a:solidFill>
                    <a:srgbClr val="FF0000">
                      <a:alpha val="37000"/>
                    </a:srgbClr>
                  </a:solidFill>
                </a:ln>
                <a:solidFill>
                  <a:srgbClr val="FFC000"/>
                </a:solidFill>
                <a:latin typeface="AR ESSENCE" pitchFamily="2" charset="0"/>
              </a:rPr>
              <a:t>artists, developing computer games, use projective geometry to achieve realistic three-dimensional images on a screen.</a:t>
            </a:r>
            <a:endParaRPr lang="en-IN" sz="2000" dirty="0">
              <a:ln>
                <a:solidFill>
                  <a:srgbClr val="FF0000">
                    <a:alpha val="37000"/>
                  </a:srgbClr>
                </a:solidFill>
              </a:ln>
              <a:solidFill>
                <a:srgbClr val="FFC000"/>
              </a:solidFill>
              <a:latin typeface="AR ESSENCE" pitchFamily="2" charset="0"/>
            </a:endParaRPr>
          </a:p>
        </p:txBody>
      </p:sp>
      <p:sp>
        <p:nvSpPr>
          <p:cNvPr id="6" name="Text Placeholder 5"/>
          <p:cNvSpPr>
            <a:spLocks noGrp="1"/>
          </p:cNvSpPr>
          <p:nvPr>
            <p:ph type="body" idx="2"/>
          </p:nvPr>
        </p:nvSpPr>
        <p:spPr>
          <a:xfrm>
            <a:off x="5417127" y="1600200"/>
            <a:ext cx="3348921" cy="4349080"/>
          </a:xfrm>
        </p:spPr>
        <p:txBody>
          <a:bodyPr/>
          <a:lstStyle/>
          <a:p>
            <a:endParaRPr lang="en-IN" dirty="0"/>
          </a:p>
        </p:txBody>
      </p:sp>
      <p:sp>
        <p:nvSpPr>
          <p:cNvPr id="4" name="Title 3"/>
          <p:cNvSpPr>
            <a:spLocks noGrp="1"/>
          </p:cNvSpPr>
          <p:nvPr>
            <p:ph type="title"/>
          </p:nvPr>
        </p:nvSpPr>
        <p:spPr>
          <a:xfrm>
            <a:off x="5316969" y="476672"/>
            <a:ext cx="3686944" cy="1066800"/>
          </a:xfrm>
        </p:spPr>
        <p:txBody>
          <a:bodyPr>
            <a:noAutofit/>
          </a:bodyPr>
          <a:lstStyle/>
          <a:p>
            <a:r>
              <a:rPr lang="en-US" sz="36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3.THE SCHOOL OF  ATHENS</a:t>
            </a:r>
            <a:endParaRPr lang="en-IN" sz="36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844824"/>
            <a:ext cx="3600400" cy="342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30260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heel(4)">
                                      <p:cBhvr>
                                        <p:cTn id="25" dur="20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5">
                                            <p:txEl>
                                              <p:pRg st="0" end="0"/>
                                            </p:txEl>
                                          </p:spTgt>
                                        </p:tgtEl>
                                        <p:attrNameLst>
                                          <p:attrName>style.visibility</p:attrName>
                                        </p:attrNameLst>
                                      </p:cBhvr>
                                      <p:to>
                                        <p:strVal val="visible"/>
                                      </p:to>
                                    </p:set>
                                    <p:anim by="(-#ppt_w*2)" calcmode="lin" valueType="num">
                                      <p:cBhvr rctx="PPT">
                                        <p:cTn id="30" dur="500" autoRev="1" fill="hold">
                                          <p:stCondLst>
                                            <p:cond delay="0"/>
                                          </p:stCondLst>
                                        </p:cTn>
                                        <p:tgtEl>
                                          <p:spTgt spid="5">
                                            <p:txEl>
                                              <p:pRg st="0" end="0"/>
                                            </p:txEl>
                                          </p:spTgt>
                                        </p:tgtEl>
                                        <p:attrNameLst>
                                          <p:attrName>ppt_w</p:attrName>
                                        </p:attrNameLst>
                                      </p:cBhvr>
                                    </p:anim>
                                    <p:anim by="(#ppt_w*0.50)" calcmode="lin" valueType="num">
                                      <p:cBhvr>
                                        <p:cTn id="31" dur="500" decel="50000" autoRev="1" fill="hold">
                                          <p:stCondLst>
                                            <p:cond delay="0"/>
                                          </p:stCondLst>
                                        </p:cTn>
                                        <p:tgtEl>
                                          <p:spTgt spid="5">
                                            <p:txEl>
                                              <p:pRg st="0" end="0"/>
                                            </p:txEl>
                                          </p:spTgt>
                                        </p:tgtEl>
                                        <p:attrNameLst>
                                          <p:attrName>ppt_x</p:attrName>
                                        </p:attrNameLst>
                                      </p:cBhvr>
                                    </p:anim>
                                    <p:anim from="(-#ppt_h/2)" to="(#ppt_y)" calcmode="lin" valueType="num">
                                      <p:cBhvr>
                                        <p:cTn id="32" dur="1000" fill="hold">
                                          <p:stCondLst>
                                            <p:cond delay="0"/>
                                          </p:stCondLst>
                                        </p:cTn>
                                        <p:tgtEl>
                                          <p:spTgt spid="5">
                                            <p:txEl>
                                              <p:pRg st="0" end="0"/>
                                            </p:txEl>
                                          </p:spTgt>
                                        </p:tgtEl>
                                        <p:attrNameLst>
                                          <p:attrName>ppt_y</p:attrName>
                                        </p:attrNameLst>
                                      </p:cBhvr>
                                    </p:anim>
                                    <p:animRot by="21600000">
                                      <p:cBhvr>
                                        <p:cTn id="33" dur="1000" fill="hold">
                                          <p:stCondLst>
                                            <p:cond delay="0"/>
                                          </p:stCondLst>
                                        </p:cTn>
                                        <p:tgtEl>
                                          <p:spTgt spid="5">
                                            <p:txEl>
                                              <p:pRg st="0" end="0"/>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5">
                                            <p:txEl>
                                              <p:pRg st="1" end="1"/>
                                            </p:txEl>
                                          </p:spTgt>
                                        </p:tgtEl>
                                        <p:attrNameLst>
                                          <p:attrName>style.visibility</p:attrName>
                                        </p:attrNameLst>
                                      </p:cBhvr>
                                      <p:to>
                                        <p:strVal val="visible"/>
                                      </p:to>
                                    </p:set>
                                    <p:anim by="(-#ppt_w*2)" calcmode="lin" valueType="num">
                                      <p:cBhvr rctx="PPT">
                                        <p:cTn id="38" dur="500" autoRev="1" fill="hold">
                                          <p:stCondLst>
                                            <p:cond delay="0"/>
                                          </p:stCondLst>
                                        </p:cTn>
                                        <p:tgtEl>
                                          <p:spTgt spid="5">
                                            <p:txEl>
                                              <p:pRg st="1" end="1"/>
                                            </p:txEl>
                                          </p:spTgt>
                                        </p:tgtEl>
                                        <p:attrNameLst>
                                          <p:attrName>ppt_w</p:attrName>
                                        </p:attrNameLst>
                                      </p:cBhvr>
                                    </p:anim>
                                    <p:anim by="(#ppt_w*0.50)" calcmode="lin" valueType="num">
                                      <p:cBhvr>
                                        <p:cTn id="39" dur="500" decel="50000" autoRev="1" fill="hold">
                                          <p:stCondLst>
                                            <p:cond delay="0"/>
                                          </p:stCondLst>
                                        </p:cTn>
                                        <p:tgtEl>
                                          <p:spTgt spid="5">
                                            <p:txEl>
                                              <p:pRg st="1" end="1"/>
                                            </p:txEl>
                                          </p:spTgt>
                                        </p:tgtEl>
                                        <p:attrNameLst>
                                          <p:attrName>ppt_x</p:attrName>
                                        </p:attrNameLst>
                                      </p:cBhvr>
                                    </p:anim>
                                    <p:anim from="(-#ppt_h/2)" to="(#ppt_y)" calcmode="lin" valueType="num">
                                      <p:cBhvr>
                                        <p:cTn id="40" dur="1000" fill="hold">
                                          <p:stCondLst>
                                            <p:cond delay="0"/>
                                          </p:stCondLst>
                                        </p:cTn>
                                        <p:tgtEl>
                                          <p:spTgt spid="5">
                                            <p:txEl>
                                              <p:pRg st="1" end="1"/>
                                            </p:txEl>
                                          </p:spTgt>
                                        </p:tgtEl>
                                        <p:attrNameLst>
                                          <p:attrName>ppt_y</p:attrName>
                                        </p:attrNameLst>
                                      </p:cBhvr>
                                    </p:anim>
                                    <p:animRot by="21600000">
                                      <p:cBhvr>
                                        <p:cTn id="41" dur="1000" fill="hold">
                                          <p:stCondLst>
                                            <p:cond delay="0"/>
                                          </p:stCondLst>
                                        </p:cTn>
                                        <p:tgtEl>
                                          <p:spTgt spid="5">
                                            <p:txEl>
                                              <p:pRg st="1" end="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5">
                                            <p:txEl>
                                              <p:pRg st="2" end="2"/>
                                            </p:txEl>
                                          </p:spTgt>
                                        </p:tgtEl>
                                        <p:attrNameLst>
                                          <p:attrName>style.visibility</p:attrName>
                                        </p:attrNameLst>
                                      </p:cBhvr>
                                      <p:to>
                                        <p:strVal val="visible"/>
                                      </p:to>
                                    </p:set>
                                    <p:anim by="(-#ppt_w*2)" calcmode="lin" valueType="num">
                                      <p:cBhvr rctx="PPT">
                                        <p:cTn id="46" dur="500" autoRev="1" fill="hold">
                                          <p:stCondLst>
                                            <p:cond delay="0"/>
                                          </p:stCondLst>
                                        </p:cTn>
                                        <p:tgtEl>
                                          <p:spTgt spid="5">
                                            <p:txEl>
                                              <p:pRg st="2" end="2"/>
                                            </p:txEl>
                                          </p:spTgt>
                                        </p:tgtEl>
                                        <p:attrNameLst>
                                          <p:attrName>ppt_w</p:attrName>
                                        </p:attrNameLst>
                                      </p:cBhvr>
                                    </p:anim>
                                    <p:anim by="(#ppt_w*0.50)" calcmode="lin" valueType="num">
                                      <p:cBhvr>
                                        <p:cTn id="47" dur="500" decel="50000" autoRev="1" fill="hold">
                                          <p:stCondLst>
                                            <p:cond delay="0"/>
                                          </p:stCondLst>
                                        </p:cTn>
                                        <p:tgtEl>
                                          <p:spTgt spid="5">
                                            <p:txEl>
                                              <p:pRg st="2" end="2"/>
                                            </p:txEl>
                                          </p:spTgt>
                                        </p:tgtEl>
                                        <p:attrNameLst>
                                          <p:attrName>ppt_x</p:attrName>
                                        </p:attrNameLst>
                                      </p:cBhvr>
                                    </p:anim>
                                    <p:anim from="(-#ppt_h/2)" to="(#ppt_y)" calcmode="lin" valueType="num">
                                      <p:cBhvr>
                                        <p:cTn id="48" dur="1000" fill="hold">
                                          <p:stCondLst>
                                            <p:cond delay="0"/>
                                          </p:stCondLst>
                                        </p:cTn>
                                        <p:tgtEl>
                                          <p:spTgt spid="5">
                                            <p:txEl>
                                              <p:pRg st="2" end="2"/>
                                            </p:txEl>
                                          </p:spTgt>
                                        </p:tgtEl>
                                        <p:attrNameLst>
                                          <p:attrName>ppt_y</p:attrName>
                                        </p:attrNameLst>
                                      </p:cBhvr>
                                    </p:anim>
                                    <p:animRot by="21600000">
                                      <p:cBhvr>
                                        <p:cTn id="49" dur="1000" fill="hold">
                                          <p:stCondLst>
                                            <p:cond delay="0"/>
                                          </p:stCondLst>
                                        </p:cTn>
                                        <p:tgtEl>
                                          <p:spTgt spid="5">
                                            <p:txEl>
                                              <p:pRg st="2" end="2"/>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5">
                                            <p:txEl>
                                              <p:pRg st="3" end="3"/>
                                            </p:txEl>
                                          </p:spTgt>
                                        </p:tgtEl>
                                        <p:attrNameLst>
                                          <p:attrName>style.visibility</p:attrName>
                                        </p:attrNameLst>
                                      </p:cBhvr>
                                      <p:to>
                                        <p:strVal val="visible"/>
                                      </p:to>
                                    </p:set>
                                    <p:anim by="(-#ppt_w*2)" calcmode="lin" valueType="num">
                                      <p:cBhvr rctx="PPT">
                                        <p:cTn id="54" dur="500" autoRev="1" fill="hold">
                                          <p:stCondLst>
                                            <p:cond delay="0"/>
                                          </p:stCondLst>
                                        </p:cTn>
                                        <p:tgtEl>
                                          <p:spTgt spid="5">
                                            <p:txEl>
                                              <p:pRg st="3" end="3"/>
                                            </p:txEl>
                                          </p:spTgt>
                                        </p:tgtEl>
                                        <p:attrNameLst>
                                          <p:attrName>ppt_w</p:attrName>
                                        </p:attrNameLst>
                                      </p:cBhvr>
                                    </p:anim>
                                    <p:anim by="(#ppt_w*0.50)" calcmode="lin" valueType="num">
                                      <p:cBhvr>
                                        <p:cTn id="55" dur="500" decel="50000" autoRev="1" fill="hold">
                                          <p:stCondLst>
                                            <p:cond delay="0"/>
                                          </p:stCondLst>
                                        </p:cTn>
                                        <p:tgtEl>
                                          <p:spTgt spid="5">
                                            <p:txEl>
                                              <p:pRg st="3" end="3"/>
                                            </p:txEl>
                                          </p:spTgt>
                                        </p:tgtEl>
                                        <p:attrNameLst>
                                          <p:attrName>ppt_x</p:attrName>
                                        </p:attrNameLst>
                                      </p:cBhvr>
                                    </p:anim>
                                    <p:anim from="(-#ppt_h/2)" to="(#ppt_y)" calcmode="lin" valueType="num">
                                      <p:cBhvr>
                                        <p:cTn id="56" dur="1000" fill="hold">
                                          <p:stCondLst>
                                            <p:cond delay="0"/>
                                          </p:stCondLst>
                                        </p:cTn>
                                        <p:tgtEl>
                                          <p:spTgt spid="5">
                                            <p:txEl>
                                              <p:pRg st="3" end="3"/>
                                            </p:txEl>
                                          </p:spTgt>
                                        </p:tgtEl>
                                        <p:attrNameLst>
                                          <p:attrName>ppt_y</p:attrName>
                                        </p:attrNameLst>
                                      </p:cBhvr>
                                    </p:anim>
                                    <p:animRot by="21600000">
                                      <p:cBhvr>
                                        <p:cTn id="57" dur="1000" fill="hold">
                                          <p:stCondLst>
                                            <p:cond delay="0"/>
                                          </p:stCondLst>
                                        </p:cTn>
                                        <p:tgtEl>
                                          <p:spTgt spid="5">
                                            <p:txEl>
                                              <p:pRg st="3" end="3"/>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5">
                                            <p:txEl>
                                              <p:pRg st="4" end="4"/>
                                            </p:txEl>
                                          </p:spTgt>
                                        </p:tgtEl>
                                        <p:attrNameLst>
                                          <p:attrName>style.visibility</p:attrName>
                                        </p:attrNameLst>
                                      </p:cBhvr>
                                      <p:to>
                                        <p:strVal val="visible"/>
                                      </p:to>
                                    </p:set>
                                    <p:anim by="(-#ppt_w*2)" calcmode="lin" valueType="num">
                                      <p:cBhvr rctx="PPT">
                                        <p:cTn id="62" dur="500" autoRev="1" fill="hold">
                                          <p:stCondLst>
                                            <p:cond delay="0"/>
                                          </p:stCondLst>
                                        </p:cTn>
                                        <p:tgtEl>
                                          <p:spTgt spid="5">
                                            <p:txEl>
                                              <p:pRg st="4" end="4"/>
                                            </p:txEl>
                                          </p:spTgt>
                                        </p:tgtEl>
                                        <p:attrNameLst>
                                          <p:attrName>ppt_w</p:attrName>
                                        </p:attrNameLst>
                                      </p:cBhvr>
                                    </p:anim>
                                    <p:anim by="(#ppt_w*0.50)" calcmode="lin" valueType="num">
                                      <p:cBhvr>
                                        <p:cTn id="63" dur="500" decel="50000" autoRev="1" fill="hold">
                                          <p:stCondLst>
                                            <p:cond delay="0"/>
                                          </p:stCondLst>
                                        </p:cTn>
                                        <p:tgtEl>
                                          <p:spTgt spid="5">
                                            <p:txEl>
                                              <p:pRg st="4" end="4"/>
                                            </p:txEl>
                                          </p:spTgt>
                                        </p:tgtEl>
                                        <p:attrNameLst>
                                          <p:attrName>ppt_x</p:attrName>
                                        </p:attrNameLst>
                                      </p:cBhvr>
                                    </p:anim>
                                    <p:anim from="(-#ppt_h/2)" to="(#ppt_y)" calcmode="lin" valueType="num">
                                      <p:cBhvr>
                                        <p:cTn id="64" dur="1000" fill="hold">
                                          <p:stCondLst>
                                            <p:cond delay="0"/>
                                          </p:stCondLst>
                                        </p:cTn>
                                        <p:tgtEl>
                                          <p:spTgt spid="5">
                                            <p:txEl>
                                              <p:pRg st="4" end="4"/>
                                            </p:txEl>
                                          </p:spTgt>
                                        </p:tgtEl>
                                        <p:attrNameLst>
                                          <p:attrName>ppt_y</p:attrName>
                                        </p:attrNameLst>
                                      </p:cBhvr>
                                    </p:anim>
                                    <p:animRot by="21600000">
                                      <p:cBhvr>
                                        <p:cTn id="65" dur="1000" fill="hold">
                                          <p:stCondLst>
                                            <p:cond delay="0"/>
                                          </p:stCondLst>
                                        </p:cTn>
                                        <p:tgtEl>
                                          <p:spTgt spid="5">
                                            <p:txEl>
                                              <p:pRg st="4" end="4"/>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5">
                                            <p:txEl>
                                              <p:pRg st="5" end="5"/>
                                            </p:txEl>
                                          </p:spTgt>
                                        </p:tgtEl>
                                        <p:attrNameLst>
                                          <p:attrName>style.visibility</p:attrName>
                                        </p:attrNameLst>
                                      </p:cBhvr>
                                      <p:to>
                                        <p:strVal val="visible"/>
                                      </p:to>
                                    </p:set>
                                    <p:anim by="(-#ppt_w*2)" calcmode="lin" valueType="num">
                                      <p:cBhvr rctx="PPT">
                                        <p:cTn id="70" dur="500" autoRev="1" fill="hold">
                                          <p:stCondLst>
                                            <p:cond delay="0"/>
                                          </p:stCondLst>
                                        </p:cTn>
                                        <p:tgtEl>
                                          <p:spTgt spid="5">
                                            <p:txEl>
                                              <p:pRg st="5" end="5"/>
                                            </p:txEl>
                                          </p:spTgt>
                                        </p:tgtEl>
                                        <p:attrNameLst>
                                          <p:attrName>ppt_w</p:attrName>
                                        </p:attrNameLst>
                                      </p:cBhvr>
                                    </p:anim>
                                    <p:anim by="(#ppt_w*0.50)" calcmode="lin" valueType="num">
                                      <p:cBhvr>
                                        <p:cTn id="71" dur="500" decel="50000" autoRev="1" fill="hold">
                                          <p:stCondLst>
                                            <p:cond delay="0"/>
                                          </p:stCondLst>
                                        </p:cTn>
                                        <p:tgtEl>
                                          <p:spTgt spid="5">
                                            <p:txEl>
                                              <p:pRg st="5" end="5"/>
                                            </p:txEl>
                                          </p:spTgt>
                                        </p:tgtEl>
                                        <p:attrNameLst>
                                          <p:attrName>ppt_x</p:attrName>
                                        </p:attrNameLst>
                                      </p:cBhvr>
                                    </p:anim>
                                    <p:anim from="(-#ppt_h/2)" to="(#ppt_y)" calcmode="lin" valueType="num">
                                      <p:cBhvr>
                                        <p:cTn id="72" dur="1000" fill="hold">
                                          <p:stCondLst>
                                            <p:cond delay="0"/>
                                          </p:stCondLst>
                                        </p:cTn>
                                        <p:tgtEl>
                                          <p:spTgt spid="5">
                                            <p:txEl>
                                              <p:pRg st="5" end="5"/>
                                            </p:txEl>
                                          </p:spTgt>
                                        </p:tgtEl>
                                        <p:attrNameLst>
                                          <p:attrName>ppt_y</p:attrName>
                                        </p:attrNameLst>
                                      </p:cBhvr>
                                    </p:anim>
                                    <p:animRot by="21600000">
                                      <p:cBhvr>
                                        <p:cTn id="73" dur="1000" fill="hold">
                                          <p:stCondLst>
                                            <p:cond delay="0"/>
                                          </p:stCondLst>
                                        </p:cTn>
                                        <p:tgtEl>
                                          <p:spTgt spid="5">
                                            <p:txEl>
                                              <p:pRg st="5" end="5"/>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5">
                                            <p:txEl>
                                              <p:pRg st="6" end="6"/>
                                            </p:txEl>
                                          </p:spTgt>
                                        </p:tgtEl>
                                        <p:attrNameLst>
                                          <p:attrName>style.visibility</p:attrName>
                                        </p:attrNameLst>
                                      </p:cBhvr>
                                      <p:to>
                                        <p:strVal val="visible"/>
                                      </p:to>
                                    </p:set>
                                    <p:anim by="(-#ppt_w*2)" calcmode="lin" valueType="num">
                                      <p:cBhvr rctx="PPT">
                                        <p:cTn id="78" dur="500" autoRev="1" fill="hold">
                                          <p:stCondLst>
                                            <p:cond delay="0"/>
                                          </p:stCondLst>
                                        </p:cTn>
                                        <p:tgtEl>
                                          <p:spTgt spid="5">
                                            <p:txEl>
                                              <p:pRg st="6" end="6"/>
                                            </p:txEl>
                                          </p:spTgt>
                                        </p:tgtEl>
                                        <p:attrNameLst>
                                          <p:attrName>ppt_w</p:attrName>
                                        </p:attrNameLst>
                                      </p:cBhvr>
                                    </p:anim>
                                    <p:anim by="(#ppt_w*0.50)" calcmode="lin" valueType="num">
                                      <p:cBhvr>
                                        <p:cTn id="79" dur="500" decel="50000" autoRev="1" fill="hold">
                                          <p:stCondLst>
                                            <p:cond delay="0"/>
                                          </p:stCondLst>
                                        </p:cTn>
                                        <p:tgtEl>
                                          <p:spTgt spid="5">
                                            <p:txEl>
                                              <p:pRg st="6" end="6"/>
                                            </p:txEl>
                                          </p:spTgt>
                                        </p:tgtEl>
                                        <p:attrNameLst>
                                          <p:attrName>ppt_x</p:attrName>
                                        </p:attrNameLst>
                                      </p:cBhvr>
                                    </p:anim>
                                    <p:anim from="(-#ppt_h/2)" to="(#ppt_y)" calcmode="lin" valueType="num">
                                      <p:cBhvr>
                                        <p:cTn id="80" dur="1000" fill="hold">
                                          <p:stCondLst>
                                            <p:cond delay="0"/>
                                          </p:stCondLst>
                                        </p:cTn>
                                        <p:tgtEl>
                                          <p:spTgt spid="5">
                                            <p:txEl>
                                              <p:pRg st="6" end="6"/>
                                            </p:txEl>
                                          </p:spTgt>
                                        </p:tgtEl>
                                        <p:attrNameLst>
                                          <p:attrName>ppt_y</p:attrName>
                                        </p:attrNameLst>
                                      </p:cBhvr>
                                    </p:anim>
                                    <p:animRot by="21600000">
                                      <p:cBhvr>
                                        <p:cTn id="81" dur="1000" fill="hold">
                                          <p:stCondLst>
                                            <p:cond delay="0"/>
                                          </p:stCondLst>
                                        </p:cTn>
                                        <p:tgtEl>
                                          <p:spTgt spid="5">
                                            <p:txEl>
                                              <p:pRg st="6" end="6"/>
                                            </p:txEl>
                                          </p:spTgt>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5">
                                            <p:txEl>
                                              <p:pRg st="7" end="7"/>
                                            </p:txEl>
                                          </p:spTgt>
                                        </p:tgtEl>
                                        <p:attrNameLst>
                                          <p:attrName>style.visibility</p:attrName>
                                        </p:attrNameLst>
                                      </p:cBhvr>
                                      <p:to>
                                        <p:strVal val="visible"/>
                                      </p:to>
                                    </p:set>
                                    <p:anim by="(-#ppt_w*2)" calcmode="lin" valueType="num">
                                      <p:cBhvr rctx="PPT">
                                        <p:cTn id="86" dur="500" autoRev="1" fill="hold">
                                          <p:stCondLst>
                                            <p:cond delay="0"/>
                                          </p:stCondLst>
                                        </p:cTn>
                                        <p:tgtEl>
                                          <p:spTgt spid="5">
                                            <p:txEl>
                                              <p:pRg st="7" end="7"/>
                                            </p:txEl>
                                          </p:spTgt>
                                        </p:tgtEl>
                                        <p:attrNameLst>
                                          <p:attrName>ppt_w</p:attrName>
                                        </p:attrNameLst>
                                      </p:cBhvr>
                                    </p:anim>
                                    <p:anim by="(#ppt_w*0.50)" calcmode="lin" valueType="num">
                                      <p:cBhvr>
                                        <p:cTn id="87" dur="500" decel="50000" autoRev="1" fill="hold">
                                          <p:stCondLst>
                                            <p:cond delay="0"/>
                                          </p:stCondLst>
                                        </p:cTn>
                                        <p:tgtEl>
                                          <p:spTgt spid="5">
                                            <p:txEl>
                                              <p:pRg st="7" end="7"/>
                                            </p:txEl>
                                          </p:spTgt>
                                        </p:tgtEl>
                                        <p:attrNameLst>
                                          <p:attrName>ppt_x</p:attrName>
                                        </p:attrNameLst>
                                      </p:cBhvr>
                                    </p:anim>
                                    <p:anim from="(-#ppt_h/2)" to="(#ppt_y)" calcmode="lin" valueType="num">
                                      <p:cBhvr>
                                        <p:cTn id="88" dur="1000" fill="hold">
                                          <p:stCondLst>
                                            <p:cond delay="0"/>
                                          </p:stCondLst>
                                        </p:cTn>
                                        <p:tgtEl>
                                          <p:spTgt spid="5">
                                            <p:txEl>
                                              <p:pRg st="7" end="7"/>
                                            </p:txEl>
                                          </p:spTgt>
                                        </p:tgtEl>
                                        <p:attrNameLst>
                                          <p:attrName>ppt_y</p:attrName>
                                        </p:attrNameLst>
                                      </p:cBhvr>
                                    </p:anim>
                                    <p:animRot by="21600000">
                                      <p:cBhvr>
                                        <p:cTn id="89" dur="1000"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548680"/>
            <a:ext cx="8229600" cy="5220816"/>
          </a:xfrm>
        </p:spPr>
        <p:txBody>
          <a:bodyPr>
            <a:normAutofit/>
          </a:bodyPr>
          <a:lstStyle/>
          <a:p>
            <a:r>
              <a:rPr lang="en-US" sz="110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MATHS </a:t>
            </a:r>
            <a:r>
              <a:rPr lang="en-US" sz="11000" u="sng" dirty="0" smtClean="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USED  </a:t>
            </a:r>
            <a:r>
              <a:rPr lang="en-US" sz="110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rPr>
              <a:t>IN DANCE</a:t>
            </a:r>
            <a:endParaRPr lang="en-IN" sz="11000" u="sng"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latin typeface="Jokerman" pitchFamily="82" charset="0"/>
            </a:endParaRPr>
          </a:p>
        </p:txBody>
      </p:sp>
    </p:spTree>
    <p:extLst>
      <p:ext uri="{BB962C8B-B14F-4D97-AF65-F5344CB8AC3E}">
        <p14:creationId xmlns:p14="http://schemas.microsoft.com/office/powerpoint/2010/main" val="3222639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800" dirty="0">
                <a:ln>
                  <a:solidFill>
                    <a:srgbClr val="FF0000">
                      <a:alpha val="37000"/>
                    </a:srgbClr>
                  </a:solidFill>
                </a:ln>
                <a:solidFill>
                  <a:srgbClr val="FFC000"/>
                </a:solidFill>
                <a:latin typeface="AR ESSENCE" pitchFamily="2" charset="0"/>
              </a:rPr>
              <a:t>We may not have rotational symmetry, but we do have another type of symmetry called mirror symmetry. You may have also heard this called line or reflection symmetry. Imagine a line going from the top of your head to the ground between your feet. The left side of your body looks like a mirror image of the right side. You might have a few freckles in the wrong place, but your left arm matches your right arm, your left leg matches your right leg, and so on. We call this imaginary line the line of symmetry.</a:t>
            </a:r>
          </a:p>
        </p:txBody>
      </p:sp>
      <p:sp>
        <p:nvSpPr>
          <p:cNvPr id="3" name="Title 2"/>
          <p:cNvSpPr>
            <a:spLocks noGrp="1"/>
          </p:cNvSpPr>
          <p:nvPr>
            <p:ph type="title"/>
          </p:nvPr>
        </p:nvSpPr>
        <p:spPr/>
        <p:txBody>
          <a:bodyPr>
            <a:normAutofit/>
          </a:bodyPr>
          <a:lstStyle/>
          <a:p>
            <a:pPr algn="ctr"/>
            <a:r>
              <a:rPr lang="en-US" sz="6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rPr>
              <a:t>SYMMETRY</a:t>
            </a:r>
            <a:endParaRPr lang="en-IN" sz="6000" b="1" u="sng" spc="-50" dirty="0">
              <a:ln w="3200">
                <a:gradFill flip="none" rotWithShape="1">
                  <a:gsLst>
                    <a:gs pos="0">
                      <a:schemeClr val="bg1"/>
                    </a:gs>
                    <a:gs pos="50000">
                      <a:srgbClr val="002060"/>
                    </a:gs>
                    <a:gs pos="100000">
                      <a:srgbClr val="FF0000"/>
                    </a:gs>
                  </a:gsLst>
                  <a:lin ang="0" scaled="1"/>
                  <a:tileRect/>
                </a:gradFill>
                <a:prstDash val="solid"/>
                <a:round/>
              </a:ln>
              <a:gradFill flip="none" rotWithShape="1">
                <a:gsLst>
                  <a:gs pos="53000">
                    <a:srgbClr val="FFC000"/>
                  </a:gs>
                  <a:gs pos="100000">
                    <a:srgbClr val="FFFF00"/>
                  </a:gs>
                  <a:gs pos="0">
                    <a:srgbClr val="FF0000"/>
                  </a:gs>
                </a:gsLst>
                <a:lin ang="0" scaled="1"/>
                <a:tileRect/>
              </a:gradFill>
              <a:effectLst/>
              <a:latin typeface="Jokerman" pitchFamily="82" charset="0"/>
              <a:ea typeface="+mn-ea"/>
              <a:cs typeface="+mn-cs"/>
            </a:endParaRPr>
          </a:p>
        </p:txBody>
      </p:sp>
    </p:spTree>
    <p:extLst>
      <p:ext uri="{BB962C8B-B14F-4D97-AF65-F5344CB8AC3E}">
        <p14:creationId xmlns:p14="http://schemas.microsoft.com/office/powerpoint/2010/main" val="34882751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0" end="0"/>
                                            </p:txEl>
                                          </p:spTgt>
                                        </p:tgtEl>
                                        <p:attrNameLst>
                                          <p:attrName>ppt_w</p:attrName>
                                        </p:attrNameLst>
                                      </p:cBhvr>
                                    </p:anim>
                                    <p:anim by="(#ppt_w*0.50)" calcmode="lin" valueType="num">
                                      <p:cBhvr>
                                        <p:cTn id="26" dur="500" decel="50000" autoRev="1" fill="hold">
                                          <p:stCondLst>
                                            <p:cond delay="0"/>
                                          </p:stCondLst>
                                        </p:cTn>
                                        <p:tgtEl>
                                          <p:spTgt spid="2">
                                            <p:txEl>
                                              <p:pRg st="0" end="0"/>
                                            </p:txEl>
                                          </p:spTgt>
                                        </p:tgtEl>
                                        <p:attrNameLst>
                                          <p:attrName>ppt_x</p:attrName>
                                        </p:attrNameLst>
                                      </p:cBhvr>
                                    </p:anim>
                                    <p:anim from="(-#ppt_h/2)" to="(#ppt_y)" calcmode="lin" valueType="num">
                                      <p:cBhvr>
                                        <p:cTn id="27" dur="1000" fill="hold">
                                          <p:stCondLst>
                                            <p:cond delay="0"/>
                                          </p:stCondLst>
                                        </p:cTn>
                                        <p:tgtEl>
                                          <p:spTgt spid="2">
                                            <p:txEl>
                                              <p:pRg st="0" end="0"/>
                                            </p:txEl>
                                          </p:spTgt>
                                        </p:tgtEl>
                                        <p:attrNameLst>
                                          <p:attrName>ppt_y</p:attrName>
                                        </p:attrNameLst>
                                      </p:cBhvr>
                                    </p:anim>
                                    <p:animRot by="21600000">
                                      <p:cBhvr>
                                        <p:cTn id="28"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07504" y="116632"/>
            <a:ext cx="5400600" cy="9217024"/>
          </a:xfrm>
        </p:spPr>
        <p:txBody>
          <a:bodyPr>
            <a:noAutofit/>
          </a:bodyPr>
          <a:lstStyle/>
          <a:p>
            <a:r>
              <a:rPr lang="en-IN" sz="2400" dirty="0">
                <a:ln>
                  <a:solidFill>
                    <a:srgbClr val="FFFF00">
                      <a:alpha val="50000"/>
                    </a:srgbClr>
                  </a:solidFill>
                </a:ln>
                <a:solidFill>
                  <a:srgbClr val="002060"/>
                </a:solidFill>
                <a:latin typeface="AR ESSENCE" pitchFamily="2" charset="0"/>
              </a:rPr>
              <a:t>Symmetry is found throughout dance, music, and the visual arts, but it is also crucial in understanding wide areas of contemporary science from crystal structure to the intricacies of the quantum theory. </a:t>
            </a:r>
          </a:p>
          <a:p>
            <a:r>
              <a:rPr lang="en-IN" sz="2400" dirty="0">
                <a:ln>
                  <a:solidFill>
                    <a:srgbClr val="FFFF00">
                      <a:alpha val="50000"/>
                    </a:srgbClr>
                  </a:solidFill>
                </a:ln>
                <a:solidFill>
                  <a:srgbClr val="002060"/>
                </a:solidFill>
                <a:latin typeface="AR ESSENCE" pitchFamily="2" charset="0"/>
              </a:rPr>
              <a:t>Symmetries in dance and music also include symmetries in time: one dancer or instrument repeats a phrase a certain number of beats after another. Or the phrase is repeated in the reverse order. </a:t>
            </a:r>
          </a:p>
          <a:p>
            <a:r>
              <a:rPr lang="en-IN" sz="2400" dirty="0">
                <a:ln>
                  <a:solidFill>
                    <a:srgbClr val="FFFF00">
                      <a:alpha val="50000"/>
                    </a:srgbClr>
                  </a:solidFill>
                </a:ln>
                <a:solidFill>
                  <a:srgbClr val="002060"/>
                </a:solidFill>
                <a:latin typeface="AR ESSENCE" pitchFamily="2" charset="0"/>
              </a:rPr>
              <a:t>Other symmetries in dance include those derived from the similarity between the human body's silhouette as seen from the front and the back. Or choreography might make use of the resemblances in shape and motion between the arms and the legs, as in a cartwheel</a:t>
            </a:r>
          </a:p>
          <a:p>
            <a:endParaRPr lang="en-IN" sz="2400" dirty="0"/>
          </a:p>
        </p:txBody>
      </p:sp>
      <p:sp>
        <p:nvSpPr>
          <p:cNvPr id="3" name="Text Placeholder 2"/>
          <p:cNvSpPr>
            <a:spLocks noGrp="1"/>
          </p:cNvSpPr>
          <p:nvPr>
            <p:ph type="body" idx="2"/>
          </p:nvPr>
        </p:nvSpPr>
        <p:spPr>
          <a:xfrm>
            <a:off x="5076055" y="548680"/>
            <a:ext cx="3792537" cy="5688012"/>
          </a:xfrm>
        </p:spPr>
        <p:txBody>
          <a:bodyPr/>
          <a:lstStyle/>
          <a:p>
            <a:endParaRPr lang="en-IN" dirty="0"/>
          </a:p>
        </p:txBody>
      </p:sp>
      <p:sp>
        <p:nvSpPr>
          <p:cNvPr id="4" name="Title 3"/>
          <p:cNvSpPr>
            <a:spLocks noGrp="1"/>
          </p:cNvSpPr>
          <p:nvPr>
            <p:ph type="title"/>
          </p:nvPr>
        </p:nvSpPr>
        <p:spPr>
          <a:xfrm>
            <a:off x="9144000" y="404664"/>
            <a:ext cx="1981200" cy="1066800"/>
          </a:xfrm>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63" y="548680"/>
            <a:ext cx="3792537" cy="568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8129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par>
                          <p:cTn id="11" fill="hold">
                            <p:stCondLst>
                              <p:cond delay="181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2">
                                            <p:txEl>
                                              <p:pRg st="1" end="1"/>
                                            </p:txEl>
                                          </p:spTgt>
                                        </p:tgtEl>
                                        <p:attrNameLst>
                                          <p:attrName>ppt_w</p:attrName>
                                        </p:attrNameLst>
                                      </p:cBhvr>
                                    </p:anim>
                                    <p:anim by="(#ppt_w*0.50)" calcmode="lin" valueType="num">
                                      <p:cBhvr>
                                        <p:cTn id="15" dur="500" decel="50000" autoRev="1" fill="hold">
                                          <p:stCondLst>
                                            <p:cond delay="0"/>
                                          </p:stCondLst>
                                        </p:cTn>
                                        <p:tgtEl>
                                          <p:spTgt spid="2">
                                            <p:txEl>
                                              <p:pRg st="1" end="1"/>
                                            </p:txEl>
                                          </p:spTgt>
                                        </p:tgtEl>
                                        <p:attrNameLst>
                                          <p:attrName>ppt_x</p:attrName>
                                        </p:attrNameLst>
                                      </p:cBhvr>
                                    </p:anim>
                                    <p:anim from="(-#ppt_h/2)" to="(#ppt_y)" calcmode="lin" valueType="num">
                                      <p:cBhvr>
                                        <p:cTn id="16" dur="1000" fill="hold">
                                          <p:stCondLst>
                                            <p:cond delay="0"/>
                                          </p:stCondLst>
                                        </p:cTn>
                                        <p:tgtEl>
                                          <p:spTgt spid="2">
                                            <p:txEl>
                                              <p:pRg st="1" end="1"/>
                                            </p:txEl>
                                          </p:spTgt>
                                        </p:tgtEl>
                                        <p:attrNameLst>
                                          <p:attrName>ppt_y</p:attrName>
                                        </p:attrNameLst>
                                      </p:cBhvr>
                                    </p:anim>
                                    <p:animRot by="21600000">
                                      <p:cBhvr>
                                        <p:cTn id="17" dur="1000" fill="hold">
                                          <p:stCondLst>
                                            <p:cond delay="0"/>
                                          </p:stCondLst>
                                        </p:cTn>
                                        <p:tgtEl>
                                          <p:spTgt spid="2">
                                            <p:txEl>
                                              <p:pRg st="1" end="1"/>
                                            </p:txEl>
                                          </p:spTgt>
                                        </p:tgtEl>
                                        <p:attrNameLst>
                                          <p:attrName>r</p:attrName>
                                        </p:attrNameLst>
                                      </p:cBhvr>
                                    </p:animRot>
                                  </p:childTnLst>
                                </p:cTn>
                              </p:par>
                            </p:childTnLst>
                          </p:cTn>
                        </p:par>
                        <p:par>
                          <p:cTn id="18" fill="hold">
                            <p:stCondLst>
                              <p:cond delay="3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2">
                                            <p:txEl>
                                              <p:pRg st="2" end="2"/>
                                            </p:txEl>
                                          </p:spTgt>
                                        </p:tgtEl>
                                        <p:attrNameLst>
                                          <p:attrName>ppt_w</p:attrName>
                                        </p:attrNameLst>
                                      </p:cBhvr>
                                    </p:anim>
                                    <p:anim by="(#ppt_w*0.50)" calcmode="lin" valueType="num">
                                      <p:cBhvr>
                                        <p:cTn id="22" dur="500" decel="50000" autoRev="1" fill="hold">
                                          <p:stCondLst>
                                            <p:cond delay="0"/>
                                          </p:stCondLst>
                                        </p:cTn>
                                        <p:tgtEl>
                                          <p:spTgt spid="2">
                                            <p:txEl>
                                              <p:pRg st="2" end="2"/>
                                            </p:txEl>
                                          </p:spTgt>
                                        </p:tgtEl>
                                        <p:attrNameLst>
                                          <p:attrName>ppt_x</p:attrName>
                                        </p:attrNameLst>
                                      </p:cBhvr>
                                    </p:anim>
                                    <p:anim from="(-#ppt_h/2)" to="(#ppt_y)" calcmode="lin" valueType="num">
                                      <p:cBhvr>
                                        <p:cTn id="23" dur="1000" fill="hold">
                                          <p:stCondLst>
                                            <p:cond delay="0"/>
                                          </p:stCondLst>
                                        </p:cTn>
                                        <p:tgtEl>
                                          <p:spTgt spid="2">
                                            <p:txEl>
                                              <p:pRg st="2" end="2"/>
                                            </p:txEl>
                                          </p:spTgt>
                                        </p:tgtEl>
                                        <p:attrNameLst>
                                          <p:attrName>ppt_y</p:attrName>
                                        </p:attrNameLst>
                                      </p:cBhvr>
                                    </p:anim>
                                    <p:animRot by="21600000">
                                      <p:cBhvr>
                                        <p:cTn id="24" dur="1000" fill="hold">
                                          <p:stCondLst>
                                            <p:cond delay="0"/>
                                          </p:stCondLst>
                                        </p:cTn>
                                        <p:tgtEl>
                                          <p:spTgt spid="2">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414</TotalTime>
  <Words>1031</Words>
  <Application>Microsoft Office PowerPoint</Application>
  <PresentationFormat>On-screen Show (4:3)</PresentationFormat>
  <Paragraphs>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EUMIND- MATHS GROUP-FINE ARTS</vt:lpstr>
      <vt:lpstr>MATHS USED IN PAINTINGS </vt:lpstr>
      <vt:lpstr>1.MONA LISA</vt:lpstr>
      <vt:lpstr>PowerPoint Presentation</vt:lpstr>
      <vt:lpstr>2.GUERNICA</vt:lpstr>
      <vt:lpstr>3.THE SCHOOL OF  ATHENS</vt:lpstr>
      <vt:lpstr>MATHS USED  IN DANCE</vt:lpstr>
      <vt:lpstr>SYMMETRY</vt:lpstr>
      <vt:lpstr>PowerPoint Presentation</vt:lpstr>
      <vt:lpstr>(1) Translation or sliding symmetry:</vt:lpstr>
      <vt:lpstr>  (2) Reflection or mirror symmetry </vt:lpstr>
      <vt:lpstr>(3) Rotational or turning symmetry </vt:lpstr>
      <vt:lpstr>(4) Glide symmetry or glide reflection</vt:lpstr>
      <vt:lpstr>GEOMETRY</vt:lpstr>
      <vt:lpstr>PowerPoint Presentation</vt:lpstr>
      <vt:lpstr>MATHS USED IN MUSIC </vt:lpstr>
      <vt:lpstr>FIBONACCI</vt:lpstr>
      <vt:lpstr>Pythagoras  and Frequency</vt:lpstr>
      <vt:lpstr>Patterns</vt:lpstr>
      <vt:lpstr>PowerPoint Presentation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GROUP-FINE ARTS</dc:title>
  <dc:creator>raj</dc:creator>
  <cp:lastModifiedBy>raj</cp:lastModifiedBy>
  <cp:revision>38</cp:revision>
  <dcterms:created xsi:type="dcterms:W3CDTF">2017-01-03T05:18:54Z</dcterms:created>
  <dcterms:modified xsi:type="dcterms:W3CDTF">2017-01-30T00:13:05Z</dcterms:modified>
</cp:coreProperties>
</file>