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D8BD707-D9CF-40AE-B4C6-C98DA3205C09}" type="datetimeFigureOut">
              <a:rPr lang="en-US" smtClean="0"/>
              <a:pPr/>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D8BD707-D9CF-40AE-B4C6-C98DA3205C09}" type="datetimeFigureOut">
              <a:rPr lang="en-US" smtClean="0"/>
              <a:pPr/>
              <a:t>1/6/2017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4171" y="2743200"/>
            <a:ext cx="8839200" cy="1754326"/>
          </a:xfrm>
          <a:prstGeom prst="rect">
            <a:avLst/>
          </a:prstGeom>
          <a:noFill/>
        </p:spPr>
        <p:txBody>
          <a:bodyPr wrap="square" lIns="91440" tIns="45720" rIns="91440" bIns="45720">
            <a:spAutoFit/>
          </a:bodyPr>
          <a:lstStyle/>
          <a:p>
            <a:pPr algn="ctr"/>
            <a:r>
              <a:rPr lang="en-US" sz="54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SOME TRICKS USING VEDIC MATHEMATICS</a:t>
            </a:r>
            <a:endParaRPr lang="en-US" sz="5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val="11432127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latin typeface="Times New Roman" pitchFamily="18" charset="0"/>
                <a:cs typeface="Times New Roman" pitchFamily="18" charset="0"/>
              </a:rPr>
              <a:t>TYPE </a:t>
            </a:r>
            <a:r>
              <a:rPr lang="en-US" sz="2400" dirty="0" smtClean="0">
                <a:latin typeface="Times New Roman" pitchFamily="18" charset="0"/>
                <a:cs typeface="Times New Roman" pitchFamily="18" charset="0"/>
              </a:rPr>
              <a:t>3: </a:t>
            </a:r>
            <a:r>
              <a:rPr lang="en-US" sz="2400" dirty="0">
                <a:latin typeface="Times New Roman" pitchFamily="18" charset="0"/>
                <a:cs typeface="Times New Roman" pitchFamily="18" charset="0"/>
              </a:rPr>
              <a:t>MULTIPLICAND DIGITS </a:t>
            </a:r>
            <a:r>
              <a:rPr lang="en-US" sz="2400" dirty="0" smtClean="0">
                <a:latin typeface="Times New Roman" pitchFamily="18" charset="0"/>
                <a:cs typeface="Times New Roman" pitchFamily="18" charset="0"/>
              </a:rPr>
              <a:t>&gt; </a:t>
            </a:r>
            <a:r>
              <a:rPr lang="en-US" sz="2400" dirty="0">
                <a:latin typeface="Times New Roman" pitchFamily="18" charset="0"/>
                <a:cs typeface="Times New Roman" pitchFamily="18" charset="0"/>
              </a:rPr>
              <a:t>MULTIPLIER DIGITS</a:t>
            </a:r>
            <a:endParaRPr lang="en-US" sz="2400" dirty="0"/>
          </a:p>
        </p:txBody>
      </p:sp>
      <p:sp>
        <p:nvSpPr>
          <p:cNvPr id="3" name="Content Placeholder 2"/>
          <p:cNvSpPr>
            <a:spLocks noGrp="1"/>
          </p:cNvSpPr>
          <p:nvPr>
            <p:ph sz="quarter" idx="13"/>
          </p:nvPr>
        </p:nvSpPr>
        <p:spPr>
          <a:xfrm>
            <a:off x="609600" y="1600200"/>
            <a:ext cx="7924800" cy="4267200"/>
          </a:xfrm>
        </p:spPr>
        <p:txBody>
          <a:bodyPr>
            <a:normAutofit lnSpcReduction="10000"/>
          </a:bodyPr>
          <a:lstStyle/>
          <a:p>
            <a:pPr marL="0" indent="0">
              <a:buNone/>
            </a:pPr>
            <a:r>
              <a:rPr lang="en-US" sz="1800" i="1" u="sng" dirty="0" smtClean="0">
                <a:latin typeface="Times New Roman" pitchFamily="18" charset="0"/>
                <a:cs typeface="Times New Roman" pitchFamily="18" charset="0"/>
              </a:rPr>
              <a:t> Example 1</a:t>
            </a:r>
            <a:r>
              <a:rPr lang="en-US" sz="1800" i="1" u="sng" dirty="0">
                <a:latin typeface="Times New Roman" pitchFamily="18" charset="0"/>
                <a:cs typeface="Times New Roman" pitchFamily="18" charset="0"/>
              </a:rPr>
              <a:t>:</a:t>
            </a:r>
            <a:r>
              <a:rPr lang="en-US" sz="1800" dirty="0" smtClean="0">
                <a:latin typeface="Times New Roman" pitchFamily="18" charset="0"/>
                <a:cs typeface="Times New Roman" pitchFamily="18" charset="0"/>
              </a:rPr>
              <a:t> 378 * 99</a:t>
            </a:r>
          </a:p>
          <a:p>
            <a:pPr marL="0" indent="0">
              <a:buNone/>
            </a:pPr>
            <a:r>
              <a:rPr lang="en-US" sz="1800" dirty="0" smtClean="0">
                <a:latin typeface="Times New Roman" pitchFamily="18" charset="0"/>
                <a:cs typeface="Times New Roman" pitchFamily="18" charset="0"/>
              </a:rPr>
              <a:t>In this case we do multiplication in three steps:</a:t>
            </a:r>
          </a:p>
          <a:p>
            <a:pPr marL="0" indent="0">
              <a:buNone/>
            </a:pPr>
            <a:r>
              <a:rPr lang="en-US" sz="1800" i="1" u="sng" dirty="0" smtClean="0">
                <a:latin typeface="Times New Roman" pitchFamily="18" charset="0"/>
                <a:cs typeface="Times New Roman" pitchFamily="18" charset="0"/>
              </a:rPr>
              <a:t>STEP 1:</a:t>
            </a:r>
            <a:r>
              <a:rPr lang="en-US" sz="1800" dirty="0" smtClean="0">
                <a:latin typeface="Times New Roman" pitchFamily="18" charset="0"/>
                <a:cs typeface="Times New Roman" pitchFamily="18" charset="0"/>
              </a:rPr>
              <a:t> Divide the multiplicand into two parts, such that the number of digits on RHS of the multiplicand is equal to the number of 9’s in the multiplicand.</a:t>
            </a:r>
            <a:endParaRPr lang="en-US" sz="1800" i="1" u="sng" dirty="0">
              <a:latin typeface="Times New Roman" pitchFamily="18" charset="0"/>
              <a:cs typeface="Times New Roman" pitchFamily="18" charset="0"/>
            </a:endParaRPr>
          </a:p>
          <a:p>
            <a:pPr marL="0" indent="0" algn="ctr">
              <a:buNone/>
            </a:pPr>
            <a:r>
              <a:rPr lang="en-US" sz="1800" dirty="0" smtClean="0">
                <a:latin typeface="Times New Roman" pitchFamily="18" charset="0"/>
                <a:cs typeface="Times New Roman" pitchFamily="18" charset="0"/>
              </a:rPr>
              <a:t>i.e. 3 / 78 * 99</a:t>
            </a:r>
          </a:p>
          <a:p>
            <a:pPr marL="0" indent="0">
              <a:buNone/>
            </a:pPr>
            <a:r>
              <a:rPr lang="en-US" sz="1800" i="1" u="sng" dirty="0" smtClean="0">
                <a:latin typeface="Times New Roman" pitchFamily="18" charset="0"/>
                <a:cs typeface="Times New Roman" pitchFamily="18" charset="0"/>
              </a:rPr>
              <a:t>STEP 2:</a:t>
            </a:r>
            <a:r>
              <a:rPr lang="en-US" sz="1800" dirty="0" smtClean="0">
                <a:latin typeface="Times New Roman" pitchFamily="18" charset="0"/>
                <a:cs typeface="Times New Roman" pitchFamily="18" charset="0"/>
              </a:rPr>
              <a:t> Add 1 to the LHS of the multiplicand and subtract the number obtained from whole of the multiplicand to get the LHS of the answer.</a:t>
            </a:r>
          </a:p>
          <a:p>
            <a:pPr marL="0" indent="0" algn="ctr">
              <a:buNone/>
            </a:pPr>
            <a:r>
              <a:rPr lang="en-US" sz="1800" dirty="0" smtClean="0">
                <a:latin typeface="Times New Roman" pitchFamily="18" charset="0"/>
                <a:cs typeface="Times New Roman" pitchFamily="18" charset="0"/>
              </a:rPr>
              <a:t>i.e. 3 + 1 = 4; subtract 4 from 378 to get 374</a:t>
            </a:r>
          </a:p>
          <a:p>
            <a:pPr marL="0" indent="0">
              <a:buNone/>
            </a:pPr>
            <a:r>
              <a:rPr lang="en-US" sz="1800" i="1" u="sng" dirty="0" smtClean="0">
                <a:latin typeface="Times New Roman" pitchFamily="18" charset="0"/>
                <a:cs typeface="Times New Roman" pitchFamily="18" charset="0"/>
              </a:rPr>
              <a:t>STEP 3:</a:t>
            </a:r>
            <a:r>
              <a:rPr lang="en-US" sz="1800" dirty="0" smtClean="0">
                <a:latin typeface="Times New Roman" pitchFamily="18" charset="0"/>
                <a:cs typeface="Times New Roman" pitchFamily="18" charset="0"/>
              </a:rPr>
              <a:t> For RHS part answer, write the complement of RHS of the multiplicand.</a:t>
            </a:r>
          </a:p>
          <a:p>
            <a:pPr marL="0" indent="0" algn="ctr">
              <a:buNone/>
            </a:pPr>
            <a:r>
              <a:rPr lang="en-US" sz="1800" dirty="0" smtClean="0">
                <a:latin typeface="Times New Roman" pitchFamily="18" charset="0"/>
                <a:cs typeface="Times New Roman" pitchFamily="18" charset="0"/>
              </a:rPr>
              <a:t>i.e. (complement of 78)  100 – 78 = 22</a:t>
            </a:r>
          </a:p>
          <a:p>
            <a:pPr marL="0" indent="0">
              <a:buNone/>
            </a:pPr>
            <a:r>
              <a:rPr lang="en-US" sz="1800" dirty="0" smtClean="0">
                <a:latin typeface="Times New Roman" pitchFamily="18" charset="0"/>
                <a:cs typeface="Times New Roman" pitchFamily="18" charset="0"/>
              </a:rPr>
              <a:t>So, the answer is 378 * 99 = 374 / 22 = 37422</a:t>
            </a:r>
            <a:endParaRPr lang="en-US" sz="1800" i="1" u="sng"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15360669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990600"/>
            <a:ext cx="7924800" cy="4724400"/>
          </a:xfrm>
        </p:spPr>
        <p:txBody>
          <a:bodyPr>
            <a:normAutofit/>
          </a:bodyPr>
          <a:lstStyle/>
          <a:p>
            <a:pPr marL="0" indent="0">
              <a:buNone/>
            </a:pPr>
            <a:r>
              <a:rPr lang="en-US" sz="1800" i="1" u="sng" dirty="0">
                <a:latin typeface="Times New Roman" pitchFamily="18" charset="0"/>
                <a:cs typeface="Times New Roman" pitchFamily="18" charset="0"/>
              </a:rPr>
              <a:t> Example </a:t>
            </a:r>
            <a:r>
              <a:rPr lang="en-US" sz="1800" i="1" u="sng" dirty="0" smtClean="0">
                <a:latin typeface="Times New Roman" pitchFamily="18" charset="0"/>
                <a:cs typeface="Times New Roman" pitchFamily="18" charset="0"/>
              </a:rPr>
              <a:t>2:</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4276 * 999</a:t>
            </a:r>
          </a:p>
          <a:p>
            <a:pPr marL="0" indent="0">
              <a:buNone/>
            </a:pPr>
            <a:r>
              <a:rPr lang="en-US" sz="1800" i="1" dirty="0" smtClean="0">
                <a:latin typeface="Times New Roman" pitchFamily="18" charset="0"/>
                <a:cs typeface="Times New Roman" pitchFamily="18" charset="0"/>
              </a:rPr>
              <a:t>Step 1: </a:t>
            </a:r>
            <a:r>
              <a:rPr lang="en-US" sz="1800" dirty="0" smtClean="0">
                <a:latin typeface="Times New Roman" pitchFamily="18" charset="0"/>
                <a:cs typeface="Times New Roman" pitchFamily="18" charset="0"/>
              </a:rPr>
              <a:t>Divide multiplicand 4276 in 2 parts, as shown: </a:t>
            </a:r>
          </a:p>
          <a:p>
            <a:pPr marL="0" indent="0">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4 / 276 * 999  </a:t>
            </a:r>
          </a:p>
          <a:p>
            <a:pPr marL="0" indent="0">
              <a:buNone/>
            </a:pPr>
            <a:endParaRPr lang="en-US" sz="1800" dirty="0">
              <a:latin typeface="Times New Roman" pitchFamily="18" charset="0"/>
              <a:cs typeface="Times New Roman" pitchFamily="18" charset="0"/>
            </a:endParaRPr>
          </a:p>
          <a:p>
            <a:pPr marL="0" indent="0">
              <a:buNone/>
            </a:pPr>
            <a:r>
              <a:rPr lang="en-US" sz="1800" dirty="0" smtClean="0">
                <a:latin typeface="Times New Roman" pitchFamily="18" charset="0"/>
                <a:cs typeface="Times New Roman" pitchFamily="18" charset="0"/>
              </a:rPr>
              <a:t>             3 digits   three 9’s</a:t>
            </a:r>
          </a:p>
          <a:p>
            <a:pPr marL="0" indent="0">
              <a:buNone/>
            </a:pPr>
            <a:r>
              <a:rPr lang="en-US" sz="1800" i="1" dirty="0" smtClean="0">
                <a:latin typeface="Times New Roman" pitchFamily="18" charset="0"/>
                <a:cs typeface="Times New Roman" pitchFamily="18" charset="0"/>
              </a:rPr>
              <a:t>Step 1:</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Add 1 to the LHS of the multiplicand and subtract the number obtained from whole of the multiplicand to get the LHS of the answer</a:t>
            </a:r>
            <a:r>
              <a:rPr lang="en-US" sz="1800" dirty="0" smtClean="0">
                <a:latin typeface="Times New Roman" pitchFamily="18" charset="0"/>
                <a:cs typeface="Times New Roman" pitchFamily="18" charset="0"/>
              </a:rPr>
              <a:t>.</a:t>
            </a:r>
          </a:p>
          <a:p>
            <a:pPr marL="0" indent="0">
              <a:buNone/>
            </a:pPr>
            <a:r>
              <a:rPr lang="en-US" sz="1800" dirty="0" smtClean="0">
                <a:latin typeface="Times New Roman" pitchFamily="18" charset="0"/>
                <a:cs typeface="Times New Roman" pitchFamily="18" charset="0"/>
              </a:rPr>
              <a:t>i.e. 4267 – 1 = 4271</a:t>
            </a:r>
          </a:p>
          <a:p>
            <a:pPr marL="0" indent="0">
              <a:buNone/>
            </a:pPr>
            <a:r>
              <a:rPr lang="en-US" sz="1800" i="1" dirty="0" smtClean="0">
                <a:latin typeface="Times New Roman" pitchFamily="18" charset="0"/>
                <a:cs typeface="Times New Roman" pitchFamily="18" charset="0"/>
              </a:rPr>
              <a:t>Step 3:</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For RHS part answer, write the complement of RHS of the multiplicand.</a:t>
            </a:r>
          </a:p>
          <a:p>
            <a:pPr marL="0" indent="0">
              <a:buNone/>
            </a:pPr>
            <a:r>
              <a:rPr lang="en-US" sz="1800" dirty="0" smtClean="0">
                <a:latin typeface="Times New Roman" pitchFamily="18" charset="0"/>
                <a:cs typeface="Times New Roman" pitchFamily="18" charset="0"/>
              </a:rPr>
              <a:t>i.e. 1000 – 276 = 724</a:t>
            </a:r>
          </a:p>
          <a:p>
            <a:pPr marL="0" indent="0">
              <a:buNone/>
            </a:pPr>
            <a:r>
              <a:rPr lang="en-US" sz="1800" dirty="0">
                <a:latin typeface="Times New Roman" pitchFamily="18" charset="0"/>
                <a:cs typeface="Times New Roman" pitchFamily="18" charset="0"/>
              </a:rPr>
              <a:t>So, the answer </a:t>
            </a:r>
            <a:r>
              <a:rPr lang="en-US" sz="1800" dirty="0" smtClean="0">
                <a:latin typeface="Times New Roman" pitchFamily="18" charset="0"/>
                <a:cs typeface="Times New Roman" pitchFamily="18" charset="0"/>
              </a:rPr>
              <a:t>is </a:t>
            </a:r>
            <a:r>
              <a:rPr lang="en-US" sz="1800" dirty="0">
                <a:latin typeface="Times New Roman" pitchFamily="18" charset="0"/>
                <a:cs typeface="Times New Roman" pitchFamily="18" charset="0"/>
              </a:rPr>
              <a:t>4276 * </a:t>
            </a:r>
            <a:r>
              <a:rPr lang="en-US" sz="1800" dirty="0" smtClean="0">
                <a:latin typeface="Times New Roman" pitchFamily="18" charset="0"/>
                <a:cs typeface="Times New Roman" pitchFamily="18" charset="0"/>
              </a:rPr>
              <a:t>999 = 4271 </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724 </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4271724</a:t>
            </a:r>
            <a:endParaRPr lang="en-US" sz="1800" i="1" u="sng" dirty="0">
              <a:latin typeface="Times New Roman" pitchFamily="18" charset="0"/>
              <a:cs typeface="Times New Roman" pitchFamily="18" charset="0"/>
            </a:endParaRPr>
          </a:p>
          <a:p>
            <a:pPr marL="0" indent="0">
              <a:buNone/>
            </a:pPr>
            <a:endParaRPr lang="en-US" sz="1800" dirty="0" smtClean="0">
              <a:latin typeface="Times New Roman" pitchFamily="18" charset="0"/>
              <a:cs typeface="Times New Roman" pitchFamily="18" charset="0"/>
            </a:endParaRPr>
          </a:p>
          <a:p>
            <a:pPr marL="0" indent="0">
              <a:buNone/>
            </a:pPr>
            <a:endParaRPr lang="en-US" sz="1800" i="1" dirty="0">
              <a:latin typeface="Times New Roman" pitchFamily="18" charset="0"/>
              <a:cs typeface="Times New Roman" pitchFamily="18" charset="0"/>
            </a:endParaRPr>
          </a:p>
        </p:txBody>
      </p:sp>
      <p:sp>
        <p:nvSpPr>
          <p:cNvPr id="4" name="Freeform 3"/>
          <p:cNvSpPr/>
          <p:nvPr/>
        </p:nvSpPr>
        <p:spPr>
          <a:xfrm>
            <a:off x="1781175" y="2065384"/>
            <a:ext cx="266700" cy="154116"/>
          </a:xfrm>
          <a:custGeom>
            <a:avLst/>
            <a:gdLst>
              <a:gd name="connsiteX0" fmla="*/ 0 w 266700"/>
              <a:gd name="connsiteY0" fmla="*/ 11066 h 154116"/>
              <a:gd name="connsiteX1" fmla="*/ 114300 w 266700"/>
              <a:gd name="connsiteY1" fmla="*/ 153941 h 154116"/>
              <a:gd name="connsiteX2" fmla="*/ 247650 w 266700"/>
              <a:gd name="connsiteY2" fmla="*/ 39641 h 154116"/>
              <a:gd name="connsiteX3" fmla="*/ 247650 w 266700"/>
              <a:gd name="connsiteY3" fmla="*/ 1541 h 154116"/>
              <a:gd name="connsiteX4" fmla="*/ 266700 w 266700"/>
              <a:gd name="connsiteY4" fmla="*/ 11066 h 154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700" h="154116">
                <a:moveTo>
                  <a:pt x="0" y="11066"/>
                </a:moveTo>
                <a:cubicBezTo>
                  <a:pt x="36512" y="80122"/>
                  <a:pt x="73025" y="149179"/>
                  <a:pt x="114300" y="153941"/>
                </a:cubicBezTo>
                <a:cubicBezTo>
                  <a:pt x="155575" y="158703"/>
                  <a:pt x="225425" y="65041"/>
                  <a:pt x="247650" y="39641"/>
                </a:cubicBezTo>
                <a:cubicBezTo>
                  <a:pt x="269875" y="14241"/>
                  <a:pt x="244475" y="6303"/>
                  <a:pt x="247650" y="1541"/>
                </a:cubicBezTo>
                <a:cubicBezTo>
                  <a:pt x="250825" y="-3221"/>
                  <a:pt x="258762" y="3922"/>
                  <a:pt x="266700" y="1106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2362200" y="2065384"/>
            <a:ext cx="266700" cy="154116"/>
          </a:xfrm>
          <a:custGeom>
            <a:avLst/>
            <a:gdLst>
              <a:gd name="connsiteX0" fmla="*/ 0 w 266700"/>
              <a:gd name="connsiteY0" fmla="*/ 11066 h 154116"/>
              <a:gd name="connsiteX1" fmla="*/ 114300 w 266700"/>
              <a:gd name="connsiteY1" fmla="*/ 153941 h 154116"/>
              <a:gd name="connsiteX2" fmla="*/ 247650 w 266700"/>
              <a:gd name="connsiteY2" fmla="*/ 39641 h 154116"/>
              <a:gd name="connsiteX3" fmla="*/ 247650 w 266700"/>
              <a:gd name="connsiteY3" fmla="*/ 1541 h 154116"/>
              <a:gd name="connsiteX4" fmla="*/ 266700 w 266700"/>
              <a:gd name="connsiteY4" fmla="*/ 11066 h 154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700" h="154116">
                <a:moveTo>
                  <a:pt x="0" y="11066"/>
                </a:moveTo>
                <a:cubicBezTo>
                  <a:pt x="36512" y="80122"/>
                  <a:pt x="73025" y="149179"/>
                  <a:pt x="114300" y="153941"/>
                </a:cubicBezTo>
                <a:cubicBezTo>
                  <a:pt x="155575" y="158703"/>
                  <a:pt x="225425" y="65041"/>
                  <a:pt x="247650" y="39641"/>
                </a:cubicBezTo>
                <a:cubicBezTo>
                  <a:pt x="269875" y="14241"/>
                  <a:pt x="244475" y="6303"/>
                  <a:pt x="247650" y="1541"/>
                </a:cubicBezTo>
                <a:cubicBezTo>
                  <a:pt x="250825" y="-3221"/>
                  <a:pt x="258762" y="3922"/>
                  <a:pt x="266700" y="1106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 name="Straight Arrow Connector 6"/>
          <p:cNvCxnSpPr/>
          <p:nvPr/>
        </p:nvCxnSpPr>
        <p:spPr>
          <a:xfrm rot="240000">
            <a:off x="1895475" y="2219325"/>
            <a:ext cx="19050" cy="2952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240000">
            <a:off x="2486025" y="2219805"/>
            <a:ext cx="19050" cy="2952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114996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33600" y="2514600"/>
            <a:ext cx="4672819" cy="120032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7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endParaRPr lang="en-US" sz="7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7958657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1143000"/>
          </a:xfrm>
        </p:spPr>
        <p:txBody>
          <a:bodyPr/>
          <a:lstStyle/>
          <a:p>
            <a:pPr algn="ctr"/>
            <a:r>
              <a:rPr lang="en-US" sz="4000" dirty="0" smtClean="0">
                <a:latin typeface="Times New Roman" pitchFamily="18" charset="0"/>
                <a:cs typeface="Times New Roman" pitchFamily="18" charset="0"/>
              </a:rPr>
              <a:t>MAGIC WITH 11</a:t>
            </a:r>
            <a:endParaRPr lang="en-US" sz="4000" dirty="0">
              <a:latin typeface="Times New Roman" pitchFamily="18" charset="0"/>
              <a:cs typeface="Times New Roman" pitchFamily="18" charset="0"/>
            </a:endParaRPr>
          </a:p>
        </p:txBody>
      </p:sp>
      <p:sp>
        <p:nvSpPr>
          <p:cNvPr id="3" name="Content Placeholder 2"/>
          <p:cNvSpPr>
            <a:spLocks noGrp="1"/>
          </p:cNvSpPr>
          <p:nvPr>
            <p:ph sz="quarter" idx="13"/>
          </p:nvPr>
        </p:nvSpPr>
        <p:spPr/>
        <p:txBody>
          <a:bodyPr>
            <a:normAutofit lnSpcReduction="10000"/>
          </a:bodyPr>
          <a:lstStyle/>
          <a:p>
            <a:pPr marL="0" indent="0">
              <a:buNone/>
            </a:pPr>
            <a:r>
              <a:rPr lang="en-US" sz="1800" dirty="0" smtClean="0">
                <a:latin typeface="Times New Roman" pitchFamily="18" charset="0"/>
                <a:cs typeface="Times New Roman" pitchFamily="18" charset="0"/>
              </a:rPr>
              <a:t>Multiplication by 11 is very interesting and fast in itself. in many cases the answer can be given at a glance.</a:t>
            </a:r>
          </a:p>
          <a:p>
            <a:pPr marL="0" indent="0">
              <a:buNone/>
            </a:pPr>
            <a:r>
              <a:rPr lang="en-US" sz="1800" i="1" u="sng" dirty="0" smtClean="0">
                <a:latin typeface="Times New Roman" pitchFamily="18" charset="0"/>
                <a:cs typeface="Times New Roman" pitchFamily="18" charset="0"/>
              </a:rPr>
              <a:t>Example 1:</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25 * 11</a:t>
            </a:r>
          </a:p>
          <a:p>
            <a:pPr marL="0" indent="0">
              <a:buNone/>
            </a:pPr>
            <a:r>
              <a:rPr lang="en-US" sz="1800" i="1" u="sng" dirty="0" smtClean="0">
                <a:latin typeface="Times New Roman" pitchFamily="18" charset="0"/>
                <a:cs typeface="Times New Roman" pitchFamily="18" charset="0"/>
              </a:rPr>
              <a:t>Step 1:</a:t>
            </a:r>
            <a:r>
              <a:rPr lang="en-US" sz="1800" dirty="0" smtClean="0">
                <a:latin typeface="Times New Roman" pitchFamily="18" charset="0"/>
                <a:cs typeface="Times New Roman" pitchFamily="18" charset="0"/>
              </a:rPr>
              <a:t> Write 2 and 5 of 25 as it is.</a:t>
            </a:r>
          </a:p>
          <a:p>
            <a:pPr marL="0" indent="0">
              <a:buNone/>
            </a:pPr>
            <a:r>
              <a:rPr lang="en-US" sz="1800" i="1" u="sng" dirty="0" smtClean="0">
                <a:latin typeface="Times New Roman" pitchFamily="18" charset="0"/>
                <a:cs typeface="Times New Roman" pitchFamily="18" charset="0"/>
              </a:rPr>
              <a:t>Step 2:</a:t>
            </a:r>
            <a:r>
              <a:rPr lang="en-US" sz="1800" dirty="0" smtClean="0">
                <a:latin typeface="Times New Roman" pitchFamily="18" charset="0"/>
                <a:cs typeface="Times New Roman" pitchFamily="18" charset="0"/>
              </a:rPr>
              <a:t> Write </a:t>
            </a:r>
            <a:r>
              <a:rPr lang="en-US" sz="1800" dirty="0">
                <a:latin typeface="Times New Roman" pitchFamily="18" charset="0"/>
                <a:cs typeface="Times New Roman" pitchFamily="18" charset="0"/>
              </a:rPr>
              <a:t>the sum of 2 and 5 (i.e. 7) in between</a:t>
            </a:r>
            <a:r>
              <a:rPr lang="en-US" sz="1800" dirty="0" smtClean="0">
                <a:latin typeface="Times New Roman" pitchFamily="18" charset="0"/>
                <a:cs typeface="Times New Roman" pitchFamily="18" charset="0"/>
              </a:rPr>
              <a:t>.</a:t>
            </a:r>
          </a:p>
          <a:p>
            <a:pPr marL="0" indent="0">
              <a:buNone/>
            </a:pPr>
            <a:r>
              <a:rPr lang="en-US" sz="1800" i="1" dirty="0" smtClean="0">
                <a:latin typeface="Times New Roman" pitchFamily="18" charset="0"/>
                <a:cs typeface="Times New Roman" pitchFamily="18" charset="0"/>
              </a:rPr>
              <a:t>			25 * 11					</a:t>
            </a:r>
            <a:r>
              <a:rPr lang="en-US" sz="1800" i="1" dirty="0">
                <a:latin typeface="Times New Roman" pitchFamily="18" charset="0"/>
                <a:cs typeface="Times New Roman" pitchFamily="18" charset="0"/>
              </a:rPr>
              <a:t>	</a:t>
            </a:r>
            <a:r>
              <a:rPr lang="en-US" sz="1800" i="1" dirty="0" smtClean="0">
                <a:latin typeface="Times New Roman" pitchFamily="18" charset="0"/>
                <a:cs typeface="Times New Roman" pitchFamily="18" charset="0"/>
              </a:rPr>
              <a:t>	</a:t>
            </a:r>
          </a:p>
          <a:p>
            <a:pPr marL="0" indent="0">
              <a:buNone/>
            </a:pPr>
            <a:r>
              <a:rPr lang="en-US" sz="1800" i="1" dirty="0" smtClean="0">
                <a:latin typeface="Times New Roman" pitchFamily="18" charset="0"/>
                <a:cs typeface="Times New Roman" pitchFamily="18" charset="0"/>
              </a:rPr>
              <a:t>	                     2         7        5   </a:t>
            </a:r>
          </a:p>
          <a:p>
            <a:pPr marL="0" indent="0">
              <a:buNone/>
            </a:pPr>
            <a:endParaRPr lang="en-US" sz="1800" i="1" dirty="0">
              <a:latin typeface="Times New Roman" pitchFamily="18" charset="0"/>
              <a:cs typeface="Times New Roman" pitchFamily="18" charset="0"/>
            </a:endParaRPr>
          </a:p>
          <a:p>
            <a:pPr marL="0" indent="0">
              <a:buNone/>
            </a:pPr>
            <a:r>
              <a:rPr lang="en-US" sz="1800" i="1" dirty="0" smtClean="0">
                <a:latin typeface="Times New Roman" pitchFamily="18" charset="0"/>
                <a:cs typeface="Times New Roman" pitchFamily="18" charset="0"/>
              </a:rPr>
              <a:t>                                            add </a:t>
            </a:r>
          </a:p>
          <a:p>
            <a:pPr marL="0" indent="0">
              <a:buNone/>
            </a:pPr>
            <a:r>
              <a:rPr lang="en-US" sz="1800" dirty="0" smtClean="0">
                <a:latin typeface="Times New Roman" pitchFamily="18" charset="0"/>
                <a:cs typeface="Times New Roman" pitchFamily="18" charset="0"/>
              </a:rPr>
              <a:t>Similarly, 71 * 11 = 781</a:t>
            </a:r>
            <a:endParaRPr lang="en-US" sz="1800" dirty="0">
              <a:latin typeface="Times New Roman" pitchFamily="18" charset="0"/>
              <a:cs typeface="Times New Roman" pitchFamily="18" charset="0"/>
            </a:endParaRPr>
          </a:p>
        </p:txBody>
      </p:sp>
      <p:cxnSp>
        <p:nvCxnSpPr>
          <p:cNvPr id="5" name="Straight Arrow Connector 4"/>
          <p:cNvCxnSpPr/>
          <p:nvPr/>
        </p:nvCxnSpPr>
        <p:spPr>
          <a:xfrm>
            <a:off x="3657600" y="3581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3028950" y="35814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2961442" y="4267199"/>
            <a:ext cx="1219200" cy="468212"/>
          </a:xfrm>
          <a:custGeom>
            <a:avLst/>
            <a:gdLst>
              <a:gd name="connsiteX0" fmla="*/ 0 w 1240971"/>
              <a:gd name="connsiteY0" fmla="*/ 0 h 370241"/>
              <a:gd name="connsiteX1" fmla="*/ 685800 w 1240971"/>
              <a:gd name="connsiteY1" fmla="*/ 370115 h 370241"/>
              <a:gd name="connsiteX2" fmla="*/ 1240971 w 1240971"/>
              <a:gd name="connsiteY2" fmla="*/ 32658 h 370241"/>
            </a:gdLst>
            <a:ahLst/>
            <a:cxnLst>
              <a:cxn ang="0">
                <a:pos x="connsiteX0" y="connsiteY0"/>
              </a:cxn>
              <a:cxn ang="0">
                <a:pos x="connsiteX1" y="connsiteY1"/>
              </a:cxn>
              <a:cxn ang="0">
                <a:pos x="connsiteX2" y="connsiteY2"/>
              </a:cxn>
            </a:cxnLst>
            <a:rect l="l" t="t" r="r" b="b"/>
            <a:pathLst>
              <a:path w="1240971" h="370241">
                <a:moveTo>
                  <a:pt x="0" y="0"/>
                </a:moveTo>
                <a:cubicBezTo>
                  <a:pt x="239486" y="182336"/>
                  <a:pt x="478972" y="364672"/>
                  <a:pt x="685800" y="370115"/>
                </a:cubicBezTo>
                <a:cubicBezTo>
                  <a:pt x="892628" y="375558"/>
                  <a:pt x="1066799" y="204108"/>
                  <a:pt x="1240971" y="3265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p:cNvCxnSpPr/>
          <p:nvPr/>
        </p:nvCxnSpPr>
        <p:spPr>
          <a:xfrm rot="-240000" flipV="1">
            <a:off x="3583243" y="4267062"/>
            <a:ext cx="12031"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9911016"/>
      </p:ext>
    </p:extLst>
  </p:cSld>
  <p:clrMapOvr>
    <a:masterClrMapping/>
  </p:clrMapOvr>
  <mc:AlternateContent xmlns:mc="http://schemas.openxmlformats.org/markup-compatibility/2006">
    <mc:Choice xmlns:p15="http://schemas.microsoft.com/office/powerpoint/2012/main" Requires="p15">
      <p:transition spd="slow">
        <p15:prstTrans prst="fallOve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609600" y="152400"/>
            <a:ext cx="7924800" cy="5562600"/>
          </a:xfrm>
        </p:spPr>
        <p:txBody>
          <a:bodyPr>
            <a:normAutofit/>
          </a:bodyPr>
          <a:lstStyle/>
          <a:p>
            <a:pPr marL="0" indent="0">
              <a:buNone/>
            </a:pPr>
            <a:r>
              <a:rPr lang="en-US" sz="1800" i="1" u="sng" dirty="0" smtClean="0">
                <a:latin typeface="Times New Roman" pitchFamily="18" charset="0"/>
                <a:cs typeface="Times New Roman" pitchFamily="18" charset="0"/>
              </a:rPr>
              <a:t>Example 2:</a:t>
            </a:r>
            <a:r>
              <a:rPr lang="en-US" sz="1800" dirty="0" smtClean="0">
                <a:latin typeface="Times New Roman" pitchFamily="18" charset="0"/>
                <a:cs typeface="Times New Roman" pitchFamily="18" charset="0"/>
              </a:rPr>
              <a:t> 42631 * 11</a:t>
            </a:r>
          </a:p>
          <a:p>
            <a:pPr marL="0" indent="0">
              <a:buNone/>
            </a:pPr>
            <a:r>
              <a:rPr lang="en-US" sz="1800" dirty="0" smtClean="0">
                <a:latin typeface="Times New Roman" pitchFamily="18" charset="0"/>
                <a:cs typeface="Times New Roman" pitchFamily="18" charset="0"/>
              </a:rPr>
              <a:t>In longer calculations like this, we first write the border numbers, i.e. 4 and 1 as it is and then write the sum of next successive pairs in between as shown below:</a:t>
            </a:r>
          </a:p>
          <a:p>
            <a:pPr marL="0" indent="0">
              <a:buNone/>
            </a:pPr>
            <a:r>
              <a:rPr lang="en-US" sz="1800" dirty="0" smtClean="0">
                <a:latin typeface="Times New Roman" pitchFamily="18" charset="0"/>
                <a:cs typeface="Times New Roman" pitchFamily="18" charset="0"/>
              </a:rPr>
              <a:t>i.e.	4 2 6 3 1  *  1 1 </a:t>
            </a:r>
          </a:p>
          <a:p>
            <a:pPr marL="0" indent="0">
              <a:buNone/>
            </a:pPr>
            <a:r>
              <a:rPr lang="en-US" sz="1800" dirty="0" smtClean="0">
                <a:latin typeface="Times New Roman" pitchFamily="18" charset="0"/>
                <a:cs typeface="Times New Roman" pitchFamily="18" charset="0"/>
              </a:rPr>
              <a:t>            </a:t>
            </a:r>
          </a:p>
          <a:p>
            <a:pPr marL="0" indent="0">
              <a:buNone/>
            </a:pPr>
            <a:endParaRPr lang="en-US" sz="1800" dirty="0">
              <a:latin typeface="Times New Roman" pitchFamily="18" charset="0"/>
              <a:cs typeface="Times New Roman" pitchFamily="18" charset="0"/>
            </a:endParaRPr>
          </a:p>
          <a:p>
            <a:pPr marL="0" indent="0">
              <a:buNone/>
            </a:pPr>
            <a:r>
              <a:rPr lang="en-US" sz="1800" dirty="0" smtClean="0">
                <a:latin typeface="Times New Roman" pitchFamily="18" charset="0"/>
                <a:cs typeface="Times New Roman" pitchFamily="18" charset="0"/>
              </a:rPr>
              <a:t>4 and 1 as it is, as two border numbers. Then, starting from the left side, we keep writing the sum of the two digits:</a:t>
            </a:r>
          </a:p>
          <a:p>
            <a:pPr marL="0" indent="0">
              <a:buNone/>
            </a:pPr>
            <a:r>
              <a:rPr lang="en-US" sz="1800" dirty="0" smtClean="0">
                <a:latin typeface="Times New Roman" pitchFamily="18" charset="0"/>
                <a:cs typeface="Times New Roman" pitchFamily="18" charset="0"/>
              </a:rPr>
              <a:t>4+2=6 || 2+6=8 || 6+3=9 || 3+1=4</a:t>
            </a:r>
          </a:p>
          <a:p>
            <a:pPr marL="0" indent="0">
              <a:buNone/>
            </a:pPr>
            <a:r>
              <a:rPr lang="en-US" sz="1800" dirty="0" smtClean="0">
                <a:latin typeface="Times New Roman" pitchFamily="18" charset="0"/>
                <a:cs typeface="Times New Roman" pitchFamily="18" charset="0"/>
              </a:rPr>
              <a:t>So the answer is 468941.</a:t>
            </a:r>
          </a:p>
          <a:p>
            <a:pPr marL="0" indent="0">
              <a:buNone/>
            </a:pPr>
            <a:r>
              <a:rPr lang="en-US" sz="1800" dirty="0" smtClean="0">
                <a:latin typeface="Times New Roman" pitchFamily="18" charset="0"/>
                <a:cs typeface="Times New Roman" pitchFamily="18" charset="0"/>
              </a:rPr>
              <a:t>This system of ‘calculation at a glance’ is more comfortable when the addition of numbers do not require carry over. When it needs carry over, we make use of the formula known as “only the last two”. In such a case, we simplify the calculation by making it as a </a:t>
            </a:r>
            <a:r>
              <a:rPr lang="en-US" sz="1800" b="1" dirty="0" smtClean="0">
                <a:latin typeface="Times New Roman" pitchFamily="18" charset="0"/>
                <a:cs typeface="Times New Roman" pitchFamily="18" charset="0"/>
              </a:rPr>
              <a:t>Dot Sandwich</a:t>
            </a:r>
            <a:r>
              <a:rPr lang="en-US" sz="1800" dirty="0" smtClean="0">
                <a:latin typeface="Times New Roman" pitchFamily="18" charset="0"/>
                <a:cs typeface="Times New Roman" pitchFamily="18" charset="0"/>
              </a:rPr>
              <a:t>, i.e. one dot on both the sides of the number.</a:t>
            </a:r>
            <a:endParaRPr lang="en-US" sz="1800" b="1" dirty="0">
              <a:latin typeface="Times New Roman" pitchFamily="18" charset="0"/>
              <a:cs typeface="Times New Roman" pitchFamily="18" charset="0"/>
            </a:endParaRPr>
          </a:p>
        </p:txBody>
      </p:sp>
      <p:sp>
        <p:nvSpPr>
          <p:cNvPr id="11" name="Freeform 10"/>
          <p:cNvSpPr/>
          <p:nvPr/>
        </p:nvSpPr>
        <p:spPr>
          <a:xfrm>
            <a:off x="1685925" y="1524000"/>
            <a:ext cx="161925" cy="114445"/>
          </a:xfrm>
          <a:custGeom>
            <a:avLst/>
            <a:gdLst>
              <a:gd name="connsiteX0" fmla="*/ 0 w 161925"/>
              <a:gd name="connsiteY0" fmla="*/ 0 h 114445"/>
              <a:gd name="connsiteX1" fmla="*/ 66675 w 161925"/>
              <a:gd name="connsiteY1" fmla="*/ 114300 h 114445"/>
              <a:gd name="connsiteX2" fmla="*/ 161925 w 161925"/>
              <a:gd name="connsiteY2" fmla="*/ 19050 h 114445"/>
            </a:gdLst>
            <a:ahLst/>
            <a:cxnLst>
              <a:cxn ang="0">
                <a:pos x="connsiteX0" y="connsiteY0"/>
              </a:cxn>
              <a:cxn ang="0">
                <a:pos x="connsiteX1" y="connsiteY1"/>
              </a:cxn>
              <a:cxn ang="0">
                <a:pos x="connsiteX2" y="connsiteY2"/>
              </a:cxn>
            </a:cxnLst>
            <a:rect l="l" t="t" r="r" b="b"/>
            <a:pathLst>
              <a:path w="161925" h="114445">
                <a:moveTo>
                  <a:pt x="0" y="0"/>
                </a:moveTo>
                <a:cubicBezTo>
                  <a:pt x="19843" y="55562"/>
                  <a:pt x="39687" y="111125"/>
                  <a:pt x="66675" y="114300"/>
                </a:cubicBezTo>
                <a:cubicBezTo>
                  <a:pt x="93663" y="117475"/>
                  <a:pt x="127794" y="68262"/>
                  <a:pt x="161925" y="1905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1890710" y="1524000"/>
            <a:ext cx="161925" cy="114445"/>
          </a:xfrm>
          <a:custGeom>
            <a:avLst/>
            <a:gdLst>
              <a:gd name="connsiteX0" fmla="*/ 0 w 161925"/>
              <a:gd name="connsiteY0" fmla="*/ 0 h 114445"/>
              <a:gd name="connsiteX1" fmla="*/ 66675 w 161925"/>
              <a:gd name="connsiteY1" fmla="*/ 114300 h 114445"/>
              <a:gd name="connsiteX2" fmla="*/ 161925 w 161925"/>
              <a:gd name="connsiteY2" fmla="*/ 19050 h 114445"/>
            </a:gdLst>
            <a:ahLst/>
            <a:cxnLst>
              <a:cxn ang="0">
                <a:pos x="connsiteX0" y="connsiteY0"/>
              </a:cxn>
              <a:cxn ang="0">
                <a:pos x="connsiteX1" y="connsiteY1"/>
              </a:cxn>
              <a:cxn ang="0">
                <a:pos x="connsiteX2" y="connsiteY2"/>
              </a:cxn>
            </a:cxnLst>
            <a:rect l="l" t="t" r="r" b="b"/>
            <a:pathLst>
              <a:path w="161925" h="114445">
                <a:moveTo>
                  <a:pt x="0" y="0"/>
                </a:moveTo>
                <a:cubicBezTo>
                  <a:pt x="19843" y="55562"/>
                  <a:pt x="39687" y="111125"/>
                  <a:pt x="66675" y="114300"/>
                </a:cubicBezTo>
                <a:cubicBezTo>
                  <a:pt x="93663" y="117475"/>
                  <a:pt x="127794" y="68262"/>
                  <a:pt x="161925" y="1905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071687" y="1524000"/>
            <a:ext cx="161925" cy="114445"/>
          </a:xfrm>
          <a:custGeom>
            <a:avLst/>
            <a:gdLst>
              <a:gd name="connsiteX0" fmla="*/ 0 w 161925"/>
              <a:gd name="connsiteY0" fmla="*/ 0 h 114445"/>
              <a:gd name="connsiteX1" fmla="*/ 66675 w 161925"/>
              <a:gd name="connsiteY1" fmla="*/ 114300 h 114445"/>
              <a:gd name="connsiteX2" fmla="*/ 161925 w 161925"/>
              <a:gd name="connsiteY2" fmla="*/ 19050 h 114445"/>
            </a:gdLst>
            <a:ahLst/>
            <a:cxnLst>
              <a:cxn ang="0">
                <a:pos x="connsiteX0" y="connsiteY0"/>
              </a:cxn>
              <a:cxn ang="0">
                <a:pos x="connsiteX1" y="connsiteY1"/>
              </a:cxn>
              <a:cxn ang="0">
                <a:pos x="connsiteX2" y="connsiteY2"/>
              </a:cxn>
            </a:cxnLst>
            <a:rect l="l" t="t" r="r" b="b"/>
            <a:pathLst>
              <a:path w="161925" h="114445">
                <a:moveTo>
                  <a:pt x="0" y="0"/>
                </a:moveTo>
                <a:cubicBezTo>
                  <a:pt x="19843" y="55562"/>
                  <a:pt x="39687" y="111125"/>
                  <a:pt x="66675" y="114300"/>
                </a:cubicBezTo>
                <a:cubicBezTo>
                  <a:pt x="93663" y="117475"/>
                  <a:pt x="127794" y="68262"/>
                  <a:pt x="161925" y="1905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2233612" y="1524000"/>
            <a:ext cx="161925" cy="114445"/>
          </a:xfrm>
          <a:custGeom>
            <a:avLst/>
            <a:gdLst>
              <a:gd name="connsiteX0" fmla="*/ 0 w 161925"/>
              <a:gd name="connsiteY0" fmla="*/ 0 h 114445"/>
              <a:gd name="connsiteX1" fmla="*/ 66675 w 161925"/>
              <a:gd name="connsiteY1" fmla="*/ 114300 h 114445"/>
              <a:gd name="connsiteX2" fmla="*/ 161925 w 161925"/>
              <a:gd name="connsiteY2" fmla="*/ 19050 h 114445"/>
            </a:gdLst>
            <a:ahLst/>
            <a:cxnLst>
              <a:cxn ang="0">
                <a:pos x="connsiteX0" y="connsiteY0"/>
              </a:cxn>
              <a:cxn ang="0">
                <a:pos x="connsiteX1" y="connsiteY1"/>
              </a:cxn>
              <a:cxn ang="0">
                <a:pos x="connsiteX2" y="connsiteY2"/>
              </a:cxn>
            </a:cxnLst>
            <a:rect l="l" t="t" r="r" b="b"/>
            <a:pathLst>
              <a:path w="161925" h="114445">
                <a:moveTo>
                  <a:pt x="0" y="0"/>
                </a:moveTo>
                <a:cubicBezTo>
                  <a:pt x="19843" y="55562"/>
                  <a:pt x="39687" y="111125"/>
                  <a:pt x="66675" y="114300"/>
                </a:cubicBezTo>
                <a:cubicBezTo>
                  <a:pt x="93663" y="117475"/>
                  <a:pt x="127794" y="68262"/>
                  <a:pt x="161925" y="1905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6" name="Straight Arrow Connector 15"/>
          <p:cNvCxnSpPr/>
          <p:nvPr/>
        </p:nvCxnSpPr>
        <p:spPr>
          <a:xfrm rot="180000">
            <a:off x="1757576" y="1638300"/>
            <a:ext cx="14287" cy="190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80000">
            <a:off x="1962781" y="1638933"/>
            <a:ext cx="14287" cy="190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80000">
            <a:off x="2134238" y="1638300"/>
            <a:ext cx="14287" cy="190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80000">
            <a:off x="2319550" y="1638300"/>
            <a:ext cx="14287" cy="190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1547954" y="1581222"/>
            <a:ext cx="137972" cy="3237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412521" y="1581222"/>
            <a:ext cx="140059" cy="3237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364454" y="1829044"/>
            <a:ext cx="1414465" cy="369332"/>
          </a:xfrm>
          <a:prstGeom prst="rect">
            <a:avLst/>
          </a:prstGeom>
          <a:noFill/>
        </p:spPr>
        <p:txBody>
          <a:bodyPr wrap="square" rtlCol="0">
            <a:spAutoFit/>
          </a:bodyPr>
          <a:lstStyle/>
          <a:p>
            <a:r>
              <a:rPr lang="en-US" dirty="0" smtClean="0"/>
              <a:t>4  6  8  9  4  1 </a:t>
            </a:r>
            <a:endParaRPr lang="en-US" dirty="0"/>
          </a:p>
        </p:txBody>
      </p:sp>
    </p:spTree>
    <p:extLst>
      <p:ext uri="{BB962C8B-B14F-4D97-AF65-F5344CB8AC3E}">
        <p14:creationId xmlns:p14="http://schemas.microsoft.com/office/powerpoint/2010/main" val="13164358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52400"/>
            <a:ext cx="7924800" cy="5791200"/>
          </a:xfrm>
        </p:spPr>
        <p:txBody>
          <a:bodyPr>
            <a:normAutofit fontScale="92500" lnSpcReduction="10000"/>
          </a:bodyPr>
          <a:lstStyle/>
          <a:p>
            <a:pPr marL="0" indent="0">
              <a:buNone/>
            </a:pPr>
            <a:r>
              <a:rPr lang="en-US" sz="1800" i="1" u="sng" dirty="0" smtClean="0">
                <a:latin typeface="Times New Roman" pitchFamily="18" charset="0"/>
                <a:cs typeface="Times New Roman" pitchFamily="18" charset="0"/>
              </a:rPr>
              <a:t>Example 3:</a:t>
            </a:r>
            <a:r>
              <a:rPr lang="en-US" sz="1800" dirty="0" smtClean="0">
                <a:latin typeface="Times New Roman" pitchFamily="18" charset="0"/>
                <a:cs typeface="Times New Roman" pitchFamily="18" charset="0"/>
              </a:rPr>
              <a:t> 4573 * 11</a:t>
            </a:r>
          </a:p>
          <a:p>
            <a:pPr marL="0" indent="0">
              <a:buNone/>
            </a:pPr>
            <a:r>
              <a:rPr lang="en-US" sz="1800" dirty="0" smtClean="0">
                <a:latin typeface="Times New Roman" pitchFamily="18" charset="0"/>
                <a:cs typeface="Times New Roman" pitchFamily="18" charset="0"/>
              </a:rPr>
              <a:t>First we convert it into a dot sandwich like: .4573. ( where the value of dot is zero ) and then keep adding the last two digits, starting from the right dot as shown below:</a:t>
            </a:r>
          </a:p>
          <a:p>
            <a:pPr marL="0" indent="0">
              <a:buNone/>
            </a:pPr>
            <a:r>
              <a:rPr lang="en-US" sz="1800" i="1" dirty="0" smtClean="0">
                <a:latin typeface="Times New Roman" pitchFamily="18" charset="0"/>
                <a:cs typeface="Times New Roman" pitchFamily="18" charset="0"/>
              </a:rPr>
              <a:t>Step 1: </a:t>
            </a:r>
            <a:r>
              <a:rPr lang="en-US" sz="1800" dirty="0" smtClean="0">
                <a:latin typeface="Times New Roman" pitchFamily="18" charset="0"/>
                <a:cs typeface="Times New Roman" pitchFamily="18" charset="0"/>
              </a:rPr>
              <a:t>. 4 5 7 3 .		3 + 0 = 3 		    </a:t>
            </a:r>
          </a:p>
          <a:p>
            <a:pPr marL="0" indent="0">
              <a:buNone/>
            </a:pPr>
            <a:r>
              <a:rPr lang="en-US" sz="1800" dirty="0" smtClean="0">
                <a:latin typeface="Times New Roman" pitchFamily="18" charset="0"/>
                <a:cs typeface="Times New Roman" pitchFamily="18" charset="0"/>
              </a:rPr>
              <a:t>                        3 </a:t>
            </a:r>
          </a:p>
          <a:p>
            <a:pPr marL="0" indent="0">
              <a:buNone/>
            </a:pPr>
            <a:r>
              <a:rPr lang="en-US" sz="1800" i="1" dirty="0">
                <a:latin typeface="Times New Roman" pitchFamily="18" charset="0"/>
                <a:cs typeface="Times New Roman" pitchFamily="18" charset="0"/>
              </a:rPr>
              <a:t>Step </a:t>
            </a:r>
            <a:r>
              <a:rPr lang="en-US" sz="1800" i="1"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4 5 7 3 .	                7 + 3 = </a:t>
            </a:r>
            <a:r>
              <a:rPr lang="en-US" sz="1400" baseline="-62000" dirty="0" smtClean="0">
                <a:latin typeface="Times New Roman" pitchFamily="18" charset="0"/>
                <a:cs typeface="Times New Roman" pitchFamily="18" charset="0"/>
              </a:rPr>
              <a:t>1</a:t>
            </a:r>
            <a:r>
              <a:rPr lang="en-US" sz="1800" dirty="0" smtClean="0">
                <a:latin typeface="Times New Roman" pitchFamily="18" charset="0"/>
                <a:cs typeface="Times New Roman" pitchFamily="18" charset="0"/>
              </a:rPr>
              <a:t>0 ( 1 is carried to next step )</a:t>
            </a:r>
          </a:p>
          <a:p>
            <a:pPr marL="0" indent="0">
              <a:buNone/>
            </a:pPr>
            <a:r>
              <a:rPr lang="en-US" sz="1800" dirty="0" smtClean="0">
                <a:latin typeface="Times New Roman" pitchFamily="18" charset="0"/>
                <a:cs typeface="Times New Roman" pitchFamily="18" charset="0"/>
              </a:rPr>
              <a:t>                   </a:t>
            </a:r>
            <a:r>
              <a:rPr lang="en-US" sz="1200" baseline="-62000" dirty="0" smtClean="0">
                <a:latin typeface="Times New Roman" pitchFamily="18" charset="0"/>
                <a:cs typeface="Times New Roman" pitchFamily="18" charset="0"/>
              </a:rPr>
              <a:t>1</a:t>
            </a:r>
            <a:r>
              <a:rPr lang="en-US" sz="1800" dirty="0" smtClean="0">
                <a:latin typeface="Times New Roman" pitchFamily="18" charset="0"/>
                <a:cs typeface="Times New Roman" pitchFamily="18" charset="0"/>
              </a:rPr>
              <a:t>0 3</a:t>
            </a:r>
            <a:endParaRPr lang="en-US" sz="1800" dirty="0">
              <a:latin typeface="Times New Roman" pitchFamily="18" charset="0"/>
              <a:cs typeface="Times New Roman" pitchFamily="18" charset="0"/>
            </a:endParaRPr>
          </a:p>
          <a:p>
            <a:pPr marL="0" indent="0">
              <a:buNone/>
            </a:pPr>
            <a:r>
              <a:rPr lang="en-US" sz="1800" i="1" dirty="0">
                <a:latin typeface="Times New Roman" pitchFamily="18" charset="0"/>
                <a:cs typeface="Times New Roman" pitchFamily="18" charset="0"/>
              </a:rPr>
              <a:t>Step </a:t>
            </a:r>
            <a:r>
              <a:rPr lang="en-US" sz="1800" i="1" dirty="0" smtClean="0">
                <a:latin typeface="Times New Roman" pitchFamily="18" charset="0"/>
                <a:cs typeface="Times New Roman" pitchFamily="18" charset="0"/>
              </a:rPr>
              <a:t>3:</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4 5 </a:t>
            </a:r>
            <a:r>
              <a:rPr lang="en-US" sz="1800" dirty="0" smtClean="0">
                <a:latin typeface="Times New Roman" pitchFamily="18" charset="0"/>
                <a:cs typeface="Times New Roman" pitchFamily="18" charset="0"/>
              </a:rPr>
              <a:t>7 </a:t>
            </a:r>
            <a:r>
              <a:rPr lang="en-US" sz="1800" dirty="0">
                <a:latin typeface="Times New Roman" pitchFamily="18" charset="0"/>
                <a:cs typeface="Times New Roman" pitchFamily="18" charset="0"/>
              </a:rPr>
              <a:t>3 </a:t>
            </a:r>
            <a:r>
              <a:rPr lang="en-US" sz="1800" dirty="0" smtClean="0">
                <a:latin typeface="Times New Roman" pitchFamily="18" charset="0"/>
                <a:cs typeface="Times New Roman" pitchFamily="18" charset="0"/>
              </a:rPr>
              <a:t>.		5 + 7 = 12</a:t>
            </a:r>
            <a:endParaRPr lang="en-US" sz="1800" dirty="0">
              <a:latin typeface="Times New Roman" pitchFamily="18" charset="0"/>
              <a:cs typeface="Times New Roman" pitchFamily="18" charset="0"/>
            </a:endParaRPr>
          </a:p>
          <a:p>
            <a:pPr marL="0" indent="0">
              <a:buNone/>
            </a:pPr>
            <a:r>
              <a:rPr lang="en-US" sz="1800" dirty="0" smtClean="0">
                <a:latin typeface="Times New Roman" pitchFamily="18" charset="0"/>
                <a:cs typeface="Times New Roman" pitchFamily="18" charset="0"/>
              </a:rPr>
              <a:t>                 </a:t>
            </a:r>
            <a:r>
              <a:rPr lang="en-US" sz="1200" baseline="-62000" dirty="0" smtClean="0">
                <a:latin typeface="Times New Roman" pitchFamily="18" charset="0"/>
                <a:cs typeface="Times New Roman" pitchFamily="18" charset="0"/>
              </a:rPr>
              <a:t>1</a:t>
            </a:r>
            <a:r>
              <a:rPr lang="en-US" sz="1800" dirty="0" smtClean="0">
                <a:latin typeface="Times New Roman" pitchFamily="18" charset="0"/>
                <a:cs typeface="Times New Roman" pitchFamily="18" charset="0"/>
              </a:rPr>
              <a:t>3 0 3                     12 + 1(carry) = </a:t>
            </a:r>
            <a:r>
              <a:rPr lang="en-US" sz="1600" baseline="-62000" dirty="0" smtClean="0">
                <a:latin typeface="Times New Roman" pitchFamily="18" charset="0"/>
                <a:cs typeface="Times New Roman" pitchFamily="18" charset="0"/>
              </a:rPr>
              <a:t>1</a:t>
            </a:r>
            <a:r>
              <a:rPr lang="en-US" sz="1800" dirty="0" smtClean="0">
                <a:latin typeface="Times New Roman" pitchFamily="18" charset="0"/>
                <a:cs typeface="Times New Roman" pitchFamily="18" charset="0"/>
              </a:rPr>
              <a:t>3</a:t>
            </a:r>
            <a:r>
              <a:rPr lang="en-US" sz="1800" dirty="0">
                <a:latin typeface="Times New Roman" pitchFamily="18" charset="0"/>
                <a:cs typeface="Times New Roman" pitchFamily="18" charset="0"/>
              </a:rPr>
              <a:t> ( 1 is carried to next step )</a:t>
            </a:r>
            <a:endParaRPr lang="en-US" sz="1800" dirty="0" smtClean="0">
              <a:latin typeface="Times New Roman" pitchFamily="18" charset="0"/>
              <a:cs typeface="Times New Roman" pitchFamily="18" charset="0"/>
            </a:endParaRPr>
          </a:p>
          <a:p>
            <a:pPr marL="0" indent="0">
              <a:buNone/>
            </a:pPr>
            <a:endParaRPr lang="en-US" sz="1800" dirty="0" smtClean="0">
              <a:latin typeface="Times New Roman" pitchFamily="18" charset="0"/>
              <a:cs typeface="Times New Roman" pitchFamily="18" charset="0"/>
            </a:endParaRPr>
          </a:p>
          <a:p>
            <a:pPr marL="0" indent="0">
              <a:buNone/>
            </a:pPr>
            <a:r>
              <a:rPr lang="en-US" sz="1800" i="1" dirty="0">
                <a:latin typeface="Times New Roman" pitchFamily="18" charset="0"/>
                <a:cs typeface="Times New Roman" pitchFamily="18" charset="0"/>
              </a:rPr>
              <a:t>Step </a:t>
            </a:r>
            <a:r>
              <a:rPr lang="en-US" sz="1800" i="1" dirty="0" smtClean="0">
                <a:latin typeface="Times New Roman" pitchFamily="18" charset="0"/>
                <a:cs typeface="Times New Roman" pitchFamily="18" charset="0"/>
              </a:rPr>
              <a:t>4:</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4 5 7 3 </a:t>
            </a:r>
            <a:r>
              <a:rPr lang="en-US" sz="1800" dirty="0" smtClean="0">
                <a:latin typeface="Times New Roman" pitchFamily="18" charset="0"/>
                <a:cs typeface="Times New Roman" pitchFamily="18" charset="0"/>
              </a:rPr>
              <a:t>.		4 + 5 = 9</a:t>
            </a:r>
          </a:p>
          <a:p>
            <a:pPr marL="0" indent="0">
              <a:buNone/>
            </a:pPr>
            <a:r>
              <a:rPr lang="en-US" sz="1800" dirty="0" smtClean="0">
                <a:latin typeface="Times New Roman" pitchFamily="18" charset="0"/>
                <a:cs typeface="Times New Roman" pitchFamily="18" charset="0"/>
              </a:rPr>
              <a:t>              </a:t>
            </a:r>
            <a:r>
              <a:rPr lang="en-US" sz="1200" baseline="-62000" dirty="0" smtClean="0">
                <a:latin typeface="Times New Roman" pitchFamily="18" charset="0"/>
                <a:cs typeface="Times New Roman" pitchFamily="18" charset="0"/>
              </a:rPr>
              <a:t>1</a:t>
            </a:r>
            <a:r>
              <a:rPr lang="en-US" sz="12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0 3 </a:t>
            </a:r>
            <a:r>
              <a:rPr lang="en-US" sz="1800" dirty="0">
                <a:latin typeface="Times New Roman" pitchFamily="18" charset="0"/>
                <a:cs typeface="Times New Roman" pitchFamily="18" charset="0"/>
              </a:rPr>
              <a:t>0 3</a:t>
            </a:r>
            <a:r>
              <a:rPr lang="en-US" sz="1800" dirty="0" smtClean="0">
                <a:latin typeface="Times New Roman" pitchFamily="18" charset="0"/>
                <a:cs typeface="Times New Roman" pitchFamily="18" charset="0"/>
              </a:rPr>
              <a:t>                     9 + 1(carry) = </a:t>
            </a:r>
            <a:r>
              <a:rPr lang="en-US" sz="1800" baseline="-62000" dirty="0" smtClean="0">
                <a:latin typeface="Times New Roman" pitchFamily="18" charset="0"/>
                <a:cs typeface="Times New Roman" pitchFamily="18" charset="0"/>
              </a:rPr>
              <a:t>1</a:t>
            </a:r>
            <a:r>
              <a:rPr lang="en-US" sz="1800" dirty="0" smtClean="0">
                <a:latin typeface="Times New Roman" pitchFamily="18" charset="0"/>
                <a:cs typeface="Times New Roman" pitchFamily="18" charset="0"/>
              </a:rPr>
              <a:t>0</a:t>
            </a:r>
            <a:r>
              <a:rPr lang="en-US" sz="1800" dirty="0">
                <a:latin typeface="Times New Roman" pitchFamily="18" charset="0"/>
                <a:cs typeface="Times New Roman" pitchFamily="18" charset="0"/>
              </a:rPr>
              <a:t> ( 1 is carried to next step )</a:t>
            </a:r>
            <a:endParaRPr lang="en-US" sz="1800" dirty="0" smtClean="0">
              <a:latin typeface="Times New Roman" pitchFamily="18" charset="0"/>
              <a:cs typeface="Times New Roman" pitchFamily="18" charset="0"/>
            </a:endParaRPr>
          </a:p>
          <a:p>
            <a:pPr marL="0" indent="0">
              <a:buNone/>
            </a:pPr>
            <a:endParaRPr lang="en-US" sz="1800" dirty="0">
              <a:latin typeface="Times New Roman" pitchFamily="18" charset="0"/>
              <a:cs typeface="Times New Roman" pitchFamily="18" charset="0"/>
            </a:endParaRPr>
          </a:p>
          <a:p>
            <a:pPr marL="0" indent="0">
              <a:buNone/>
            </a:pPr>
            <a:r>
              <a:rPr lang="en-US" sz="1800" i="1" dirty="0" smtClean="0">
                <a:latin typeface="Times New Roman" pitchFamily="18" charset="0"/>
                <a:cs typeface="Times New Roman" pitchFamily="18" charset="0"/>
              </a:rPr>
              <a:t>Step 5:</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4 5 7 3 </a:t>
            </a:r>
            <a:r>
              <a:rPr lang="en-US" sz="1800" dirty="0" smtClean="0">
                <a:latin typeface="Times New Roman" pitchFamily="18" charset="0"/>
                <a:cs typeface="Times New Roman" pitchFamily="18" charset="0"/>
              </a:rPr>
              <a:t>.		0 + 4 = 4</a:t>
            </a:r>
          </a:p>
          <a:p>
            <a:pPr marL="0" indent="0">
              <a:buNone/>
            </a:pPr>
            <a:r>
              <a:rPr lang="en-US" sz="1800" dirty="0" smtClean="0">
                <a:latin typeface="Times New Roman" pitchFamily="18" charset="0"/>
                <a:cs typeface="Times New Roman" pitchFamily="18" charset="0"/>
              </a:rPr>
              <a:t>            5 0 3 0 3                      4 + 1</a:t>
            </a:r>
            <a:r>
              <a:rPr lang="en-US" sz="1800" dirty="0">
                <a:latin typeface="Times New Roman" pitchFamily="18" charset="0"/>
                <a:cs typeface="Times New Roman" pitchFamily="18" charset="0"/>
              </a:rPr>
              <a:t>(carry)</a:t>
            </a:r>
            <a:r>
              <a:rPr lang="en-US" sz="1800" dirty="0" smtClean="0">
                <a:latin typeface="Times New Roman" pitchFamily="18" charset="0"/>
                <a:cs typeface="Times New Roman" pitchFamily="18" charset="0"/>
              </a:rPr>
              <a:t> = 5</a:t>
            </a:r>
          </a:p>
          <a:p>
            <a:pPr marL="0" indent="0">
              <a:buNone/>
            </a:pPr>
            <a:r>
              <a:rPr lang="en-US" sz="1800" dirty="0" smtClean="0">
                <a:latin typeface="Times New Roman" pitchFamily="18" charset="0"/>
                <a:cs typeface="Times New Roman" pitchFamily="18" charset="0"/>
              </a:rPr>
              <a:t>So, the answer is 4573 * 11 = 50303</a:t>
            </a:r>
          </a:p>
          <a:p>
            <a:pPr marL="0" indent="0">
              <a:buNone/>
            </a:pPr>
            <a:endParaRPr lang="en-US" sz="1800" dirty="0" smtClean="0">
              <a:latin typeface="Times New Roman" pitchFamily="18" charset="0"/>
              <a:cs typeface="Times New Roman" pitchFamily="18" charset="0"/>
            </a:endParaRPr>
          </a:p>
          <a:p>
            <a:pPr marL="0" indent="0">
              <a:buNone/>
            </a:pPr>
            <a:endParaRPr lang="en-US" sz="1800" dirty="0" smtClean="0">
              <a:latin typeface="Times New Roman" pitchFamily="18" charset="0"/>
              <a:cs typeface="Times New Roman" pitchFamily="18" charset="0"/>
            </a:endParaRPr>
          </a:p>
          <a:p>
            <a:pPr marL="0" indent="0">
              <a:buNone/>
            </a:pPr>
            <a:endParaRPr lang="en-US" sz="1800" i="1" dirty="0">
              <a:latin typeface="Times New Roman" pitchFamily="18" charset="0"/>
              <a:cs typeface="Times New Roman" pitchFamily="18" charset="0"/>
            </a:endParaRPr>
          </a:p>
        </p:txBody>
      </p:sp>
      <p:sp>
        <p:nvSpPr>
          <p:cNvPr id="7" name="Freeform 6"/>
          <p:cNvSpPr/>
          <p:nvPr/>
        </p:nvSpPr>
        <p:spPr>
          <a:xfrm>
            <a:off x="2066925" y="1371600"/>
            <a:ext cx="142875" cy="85772"/>
          </a:xfrm>
          <a:custGeom>
            <a:avLst/>
            <a:gdLst>
              <a:gd name="connsiteX0" fmla="*/ 0 w 142875"/>
              <a:gd name="connsiteY0" fmla="*/ 0 h 85772"/>
              <a:gd name="connsiteX1" fmla="*/ 66675 w 142875"/>
              <a:gd name="connsiteY1" fmla="*/ 85725 h 85772"/>
              <a:gd name="connsiteX2" fmla="*/ 142875 w 142875"/>
              <a:gd name="connsiteY2" fmla="*/ 9525 h 85772"/>
            </a:gdLst>
            <a:ahLst/>
            <a:cxnLst>
              <a:cxn ang="0">
                <a:pos x="connsiteX0" y="connsiteY0"/>
              </a:cxn>
              <a:cxn ang="0">
                <a:pos x="connsiteX1" y="connsiteY1"/>
              </a:cxn>
              <a:cxn ang="0">
                <a:pos x="connsiteX2" y="connsiteY2"/>
              </a:cxn>
            </a:cxnLst>
            <a:rect l="l" t="t" r="r" b="b"/>
            <a:pathLst>
              <a:path w="142875" h="85772">
                <a:moveTo>
                  <a:pt x="0" y="0"/>
                </a:moveTo>
                <a:cubicBezTo>
                  <a:pt x="21431" y="42068"/>
                  <a:pt x="42862" y="84137"/>
                  <a:pt x="66675" y="85725"/>
                </a:cubicBezTo>
                <a:cubicBezTo>
                  <a:pt x="90488" y="87313"/>
                  <a:pt x="116681" y="48419"/>
                  <a:pt x="142875" y="952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857374" y="2133600"/>
            <a:ext cx="142875" cy="85772"/>
          </a:xfrm>
          <a:custGeom>
            <a:avLst/>
            <a:gdLst>
              <a:gd name="connsiteX0" fmla="*/ 0 w 142875"/>
              <a:gd name="connsiteY0" fmla="*/ 0 h 85772"/>
              <a:gd name="connsiteX1" fmla="*/ 66675 w 142875"/>
              <a:gd name="connsiteY1" fmla="*/ 85725 h 85772"/>
              <a:gd name="connsiteX2" fmla="*/ 142875 w 142875"/>
              <a:gd name="connsiteY2" fmla="*/ 9525 h 85772"/>
            </a:gdLst>
            <a:ahLst/>
            <a:cxnLst>
              <a:cxn ang="0">
                <a:pos x="connsiteX0" y="connsiteY0"/>
              </a:cxn>
              <a:cxn ang="0">
                <a:pos x="connsiteX1" y="connsiteY1"/>
              </a:cxn>
              <a:cxn ang="0">
                <a:pos x="connsiteX2" y="connsiteY2"/>
              </a:cxn>
            </a:cxnLst>
            <a:rect l="l" t="t" r="r" b="b"/>
            <a:pathLst>
              <a:path w="142875" h="85772">
                <a:moveTo>
                  <a:pt x="0" y="0"/>
                </a:moveTo>
                <a:cubicBezTo>
                  <a:pt x="21431" y="42068"/>
                  <a:pt x="42862" y="84137"/>
                  <a:pt x="66675" y="85725"/>
                </a:cubicBezTo>
                <a:cubicBezTo>
                  <a:pt x="90488" y="87313"/>
                  <a:pt x="116681" y="48419"/>
                  <a:pt x="142875" y="952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685925" y="2819400"/>
            <a:ext cx="142875" cy="85772"/>
          </a:xfrm>
          <a:custGeom>
            <a:avLst/>
            <a:gdLst>
              <a:gd name="connsiteX0" fmla="*/ 0 w 142875"/>
              <a:gd name="connsiteY0" fmla="*/ 0 h 85772"/>
              <a:gd name="connsiteX1" fmla="*/ 66675 w 142875"/>
              <a:gd name="connsiteY1" fmla="*/ 85725 h 85772"/>
              <a:gd name="connsiteX2" fmla="*/ 142875 w 142875"/>
              <a:gd name="connsiteY2" fmla="*/ 9525 h 85772"/>
            </a:gdLst>
            <a:ahLst/>
            <a:cxnLst>
              <a:cxn ang="0">
                <a:pos x="connsiteX0" y="connsiteY0"/>
              </a:cxn>
              <a:cxn ang="0">
                <a:pos x="connsiteX1" y="connsiteY1"/>
              </a:cxn>
              <a:cxn ang="0">
                <a:pos x="connsiteX2" y="connsiteY2"/>
              </a:cxn>
            </a:cxnLst>
            <a:rect l="l" t="t" r="r" b="b"/>
            <a:pathLst>
              <a:path w="142875" h="85772">
                <a:moveTo>
                  <a:pt x="0" y="0"/>
                </a:moveTo>
                <a:cubicBezTo>
                  <a:pt x="21431" y="42068"/>
                  <a:pt x="42862" y="84137"/>
                  <a:pt x="66675" y="85725"/>
                </a:cubicBezTo>
                <a:cubicBezTo>
                  <a:pt x="90488" y="87313"/>
                  <a:pt x="116681" y="48419"/>
                  <a:pt x="142875" y="952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371600" y="4953000"/>
            <a:ext cx="142875" cy="85772"/>
          </a:xfrm>
          <a:custGeom>
            <a:avLst/>
            <a:gdLst>
              <a:gd name="connsiteX0" fmla="*/ 0 w 142875"/>
              <a:gd name="connsiteY0" fmla="*/ 0 h 85772"/>
              <a:gd name="connsiteX1" fmla="*/ 66675 w 142875"/>
              <a:gd name="connsiteY1" fmla="*/ 85725 h 85772"/>
              <a:gd name="connsiteX2" fmla="*/ 142875 w 142875"/>
              <a:gd name="connsiteY2" fmla="*/ 9525 h 85772"/>
            </a:gdLst>
            <a:ahLst/>
            <a:cxnLst>
              <a:cxn ang="0">
                <a:pos x="connsiteX0" y="connsiteY0"/>
              </a:cxn>
              <a:cxn ang="0">
                <a:pos x="connsiteX1" y="connsiteY1"/>
              </a:cxn>
              <a:cxn ang="0">
                <a:pos x="connsiteX2" y="connsiteY2"/>
              </a:cxn>
            </a:cxnLst>
            <a:rect l="l" t="t" r="r" b="b"/>
            <a:pathLst>
              <a:path w="142875" h="85772">
                <a:moveTo>
                  <a:pt x="0" y="0"/>
                </a:moveTo>
                <a:cubicBezTo>
                  <a:pt x="21431" y="42068"/>
                  <a:pt x="42862" y="84137"/>
                  <a:pt x="66675" y="85725"/>
                </a:cubicBezTo>
                <a:cubicBezTo>
                  <a:pt x="90488" y="87313"/>
                  <a:pt x="116681" y="48419"/>
                  <a:pt x="142875" y="952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524000" y="3886200"/>
            <a:ext cx="142875" cy="85772"/>
          </a:xfrm>
          <a:custGeom>
            <a:avLst/>
            <a:gdLst>
              <a:gd name="connsiteX0" fmla="*/ 0 w 142875"/>
              <a:gd name="connsiteY0" fmla="*/ 0 h 85772"/>
              <a:gd name="connsiteX1" fmla="*/ 66675 w 142875"/>
              <a:gd name="connsiteY1" fmla="*/ 85725 h 85772"/>
              <a:gd name="connsiteX2" fmla="*/ 142875 w 142875"/>
              <a:gd name="connsiteY2" fmla="*/ 9525 h 85772"/>
            </a:gdLst>
            <a:ahLst/>
            <a:cxnLst>
              <a:cxn ang="0">
                <a:pos x="connsiteX0" y="connsiteY0"/>
              </a:cxn>
              <a:cxn ang="0">
                <a:pos x="connsiteX1" y="connsiteY1"/>
              </a:cxn>
              <a:cxn ang="0">
                <a:pos x="connsiteX2" y="connsiteY2"/>
              </a:cxn>
            </a:cxnLst>
            <a:rect l="l" t="t" r="r" b="b"/>
            <a:pathLst>
              <a:path w="142875" h="85772">
                <a:moveTo>
                  <a:pt x="0" y="0"/>
                </a:moveTo>
                <a:cubicBezTo>
                  <a:pt x="21431" y="42068"/>
                  <a:pt x="42862" y="84137"/>
                  <a:pt x="66675" y="85725"/>
                </a:cubicBezTo>
                <a:cubicBezTo>
                  <a:pt x="90488" y="87313"/>
                  <a:pt x="116681" y="48419"/>
                  <a:pt x="142875" y="952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08019543"/>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371600"/>
            <a:ext cx="8534400" cy="4315361"/>
          </a:xfrm>
        </p:spPr>
        <p:txBody>
          <a:bodyPr>
            <a:normAutofit/>
          </a:bodyPr>
          <a:lstStyle/>
          <a:p>
            <a:pPr marL="0" indent="0">
              <a:buNone/>
            </a:pPr>
            <a:r>
              <a:rPr lang="en-US" sz="1800" dirty="0" smtClean="0">
                <a:latin typeface="Times New Roman" pitchFamily="18" charset="0"/>
                <a:cs typeface="Times New Roman" pitchFamily="18" charset="0"/>
              </a:rPr>
              <a:t>In the whole number series, 9 is the most interesting number, and so multiplication by 9 is also very interesting in itself.</a:t>
            </a:r>
          </a:p>
          <a:p>
            <a:pPr marL="0" indent="0">
              <a:buNone/>
            </a:pPr>
            <a:r>
              <a:rPr lang="en-US" sz="1800" dirty="0" smtClean="0">
                <a:latin typeface="Times New Roman" pitchFamily="18" charset="0"/>
                <a:cs typeface="Times New Roman" pitchFamily="18" charset="0"/>
              </a:rPr>
              <a:t>The formula used for these calculations are:</a:t>
            </a:r>
          </a:p>
          <a:p>
            <a:pPr>
              <a:buAutoNum type="arabicPeriod"/>
            </a:pPr>
            <a:r>
              <a:rPr lang="en-US" sz="1800" dirty="0" smtClean="0">
                <a:latin typeface="Times New Roman" pitchFamily="18" charset="0"/>
                <a:cs typeface="Times New Roman" pitchFamily="18" charset="0"/>
              </a:rPr>
              <a:t>By one less than the one before.</a:t>
            </a:r>
          </a:p>
          <a:p>
            <a:pPr>
              <a:buAutoNum type="arabicPeriod"/>
            </a:pPr>
            <a:r>
              <a:rPr lang="en-US" sz="1800" dirty="0" smtClean="0">
                <a:latin typeface="Times New Roman" pitchFamily="18" charset="0"/>
                <a:cs typeface="Times New Roman" pitchFamily="18" charset="0"/>
              </a:rPr>
              <a:t>All from nine and last from ten.</a:t>
            </a:r>
          </a:p>
          <a:p>
            <a:pPr marL="0" indent="0">
              <a:buNone/>
            </a:pPr>
            <a:r>
              <a:rPr lang="en-US" sz="1800" dirty="0" smtClean="0">
                <a:latin typeface="Times New Roman" pitchFamily="18" charset="0"/>
                <a:cs typeface="Times New Roman" pitchFamily="18" charset="0"/>
              </a:rPr>
              <a:t>When two numbers are multiplied, any one of them is the multiplicand and the other is the multiplier. e.g. 23 * 99, here, we consider 23 as the multiplicand and the other number, i.e. 99 as multiplier. </a:t>
            </a:r>
            <a:endParaRPr lang="en-US" sz="1800" dirty="0">
              <a:latin typeface="Times New Roman" pitchFamily="18" charset="0"/>
              <a:cs typeface="Times New Roman" pitchFamily="18" charset="0"/>
            </a:endParaRPr>
          </a:p>
        </p:txBody>
      </p:sp>
      <p:sp>
        <p:nvSpPr>
          <p:cNvPr id="4" name="Rectangle 3"/>
          <p:cNvSpPr/>
          <p:nvPr/>
        </p:nvSpPr>
        <p:spPr>
          <a:xfrm>
            <a:off x="533400" y="152400"/>
            <a:ext cx="7772401" cy="1323439"/>
          </a:xfrm>
          <a:prstGeom prst="rect">
            <a:avLst/>
          </a:prstGeom>
          <a:noFill/>
        </p:spPr>
        <p:txBody>
          <a:bodyPr wrap="square" lIns="91440" tIns="45720" rIns="91440" bIns="45720">
            <a:spAutoFit/>
          </a:bodyPr>
          <a:lstStyle/>
          <a:p>
            <a:pPr algn="ctr"/>
            <a:r>
              <a:rPr lang="en-US" sz="4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rPr>
              <a:t>MULTIPLICATION WITH 9999…</a:t>
            </a:r>
            <a:endParaRPr lang="en-US" sz="40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27383855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575"/>
            <a:ext cx="7924800" cy="1143000"/>
          </a:xfrm>
        </p:spPr>
        <p:txBody>
          <a:bodyPr/>
          <a:lstStyle/>
          <a:p>
            <a:pPr algn="ctr"/>
            <a:r>
              <a:rPr lang="en-US" sz="2400" dirty="0" smtClean="0">
                <a:latin typeface="Times New Roman" pitchFamily="18" charset="0"/>
                <a:cs typeface="Times New Roman" pitchFamily="18" charset="0"/>
              </a:rPr>
              <a:t>TYPE 1: MULTIPLICAND DIGITS = MULTIPLIER DIGITS</a:t>
            </a:r>
            <a:endParaRPr lang="en-US" sz="2400"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609600" y="1219200"/>
            <a:ext cx="7924800" cy="4495800"/>
          </a:xfrm>
        </p:spPr>
        <p:txBody>
          <a:bodyPr>
            <a:normAutofit/>
          </a:bodyPr>
          <a:lstStyle/>
          <a:p>
            <a:pPr marL="0" indent="0">
              <a:buNone/>
            </a:pPr>
            <a:r>
              <a:rPr lang="en-US" sz="1800" dirty="0" smtClean="0">
                <a:latin typeface="Times New Roman" pitchFamily="18" charset="0"/>
                <a:cs typeface="Times New Roman" pitchFamily="18" charset="0"/>
              </a:rPr>
              <a:t>The answer comes in two parts; LHS and RHS.</a:t>
            </a:r>
          </a:p>
          <a:p>
            <a:pPr>
              <a:buAutoNum type="arabicPeriod"/>
            </a:pPr>
            <a:r>
              <a:rPr lang="en-US" sz="1800" dirty="0" smtClean="0">
                <a:latin typeface="Times New Roman" pitchFamily="18" charset="0"/>
                <a:cs typeface="Times New Roman" pitchFamily="18" charset="0"/>
              </a:rPr>
              <a:t>For LHS, we apply the formula: by one less than the one before, i.e. subtract one from the multiplicand.</a:t>
            </a:r>
          </a:p>
          <a:p>
            <a:pPr>
              <a:buAutoNum type="arabicPeriod"/>
            </a:pPr>
            <a:r>
              <a:rPr lang="en-US" sz="1800" dirty="0" smtClean="0">
                <a:latin typeface="Times New Roman" pitchFamily="18" charset="0"/>
                <a:cs typeface="Times New Roman" pitchFamily="18" charset="0"/>
              </a:rPr>
              <a:t>For  RHS, we write the complement of the multiplicand, by using the formula: </a:t>
            </a:r>
            <a:r>
              <a:rPr lang="en-US" sz="1800" i="1" dirty="0" smtClean="0">
                <a:latin typeface="Times New Roman" pitchFamily="18" charset="0"/>
                <a:cs typeface="Times New Roman" pitchFamily="18" charset="0"/>
              </a:rPr>
              <a:t>“all from nine and last from ten”.</a:t>
            </a:r>
          </a:p>
          <a:p>
            <a:pPr marL="0" indent="0">
              <a:buNone/>
            </a:pPr>
            <a:r>
              <a:rPr lang="en-US" sz="1800" i="1" u="sng" dirty="0" smtClean="0">
                <a:latin typeface="Times New Roman" pitchFamily="18" charset="0"/>
                <a:cs typeface="Times New Roman" pitchFamily="18" charset="0"/>
              </a:rPr>
              <a:t>Example 1:</a:t>
            </a:r>
            <a:r>
              <a:rPr lang="en-US" sz="1800" dirty="0" smtClean="0">
                <a:latin typeface="Times New Roman" pitchFamily="18" charset="0"/>
                <a:cs typeface="Times New Roman" pitchFamily="18" charset="0"/>
              </a:rPr>
              <a:t> 389 * 999</a:t>
            </a:r>
          </a:p>
          <a:p>
            <a:pPr marL="0" indent="0">
              <a:buNone/>
            </a:pPr>
            <a:r>
              <a:rPr lang="en-US" sz="1800" dirty="0" smtClean="0">
                <a:latin typeface="Times New Roman" pitchFamily="18" charset="0"/>
                <a:cs typeface="Times New Roman" pitchFamily="18" charset="0"/>
              </a:rPr>
              <a:t>LHS = 389 – 1 = 388</a:t>
            </a:r>
          </a:p>
          <a:p>
            <a:pPr marL="0" indent="0">
              <a:buNone/>
            </a:pPr>
            <a:r>
              <a:rPr lang="en-US" sz="1800" dirty="0" smtClean="0">
                <a:latin typeface="Times New Roman" pitchFamily="18" charset="0"/>
                <a:cs typeface="Times New Roman" pitchFamily="18" charset="0"/>
              </a:rPr>
              <a:t>RHS = (complement of 389) 1000 – 389 = 611</a:t>
            </a:r>
          </a:p>
          <a:p>
            <a:pPr marL="0" indent="0">
              <a:buNone/>
            </a:pPr>
            <a:r>
              <a:rPr lang="en-US" sz="1800" dirty="0" smtClean="0">
                <a:latin typeface="Times New Roman" pitchFamily="18" charset="0"/>
                <a:cs typeface="Times New Roman" pitchFamily="18" charset="0"/>
              </a:rPr>
              <a:t>Answer = LHS / RHS</a:t>
            </a:r>
          </a:p>
          <a:p>
            <a:pPr marL="0" indent="0">
              <a:buNone/>
            </a:pPr>
            <a:r>
              <a:rPr lang="en-US" sz="1800" dirty="0" smtClean="0">
                <a:latin typeface="Times New Roman" pitchFamily="18" charset="0"/>
                <a:cs typeface="Times New Roman" pitchFamily="18" charset="0"/>
              </a:rPr>
              <a:t>388 / 611</a:t>
            </a:r>
          </a:p>
          <a:p>
            <a:pPr marL="0" indent="0">
              <a:buNone/>
            </a:pPr>
            <a:r>
              <a:rPr lang="en-US" sz="1800" dirty="0" smtClean="0">
                <a:latin typeface="Times New Roman" pitchFamily="18" charset="0"/>
                <a:cs typeface="Times New Roman" pitchFamily="18" charset="0"/>
              </a:rPr>
              <a:t>So, 389 * 999 = 388611</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21951527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685800"/>
            <a:ext cx="7924800" cy="4114800"/>
          </a:xfrm>
        </p:spPr>
        <p:txBody>
          <a:bodyPr>
            <a:normAutofit/>
          </a:bodyPr>
          <a:lstStyle/>
          <a:p>
            <a:pPr marL="0" indent="0">
              <a:buNone/>
            </a:pPr>
            <a:r>
              <a:rPr lang="en-US" sz="1800" i="1" u="sng" dirty="0">
                <a:latin typeface="Times New Roman" pitchFamily="18" charset="0"/>
                <a:cs typeface="Times New Roman" pitchFamily="18" charset="0"/>
              </a:rPr>
              <a:t>Example </a:t>
            </a:r>
            <a:r>
              <a:rPr lang="en-US" sz="1800" i="1" u="sng"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942678 * 999999</a:t>
            </a:r>
            <a:endParaRPr lang="en-US" sz="1800" dirty="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LHS = </a:t>
            </a:r>
            <a:r>
              <a:rPr lang="en-US" sz="1800" dirty="0" smtClean="0">
                <a:latin typeface="Times New Roman" pitchFamily="18" charset="0"/>
                <a:cs typeface="Times New Roman" pitchFamily="18" charset="0"/>
              </a:rPr>
              <a:t>942678 </a:t>
            </a:r>
            <a:r>
              <a:rPr lang="en-US" sz="1800" dirty="0">
                <a:latin typeface="Times New Roman" pitchFamily="18" charset="0"/>
                <a:cs typeface="Times New Roman" pitchFamily="18" charset="0"/>
              </a:rPr>
              <a:t>– 1 = </a:t>
            </a:r>
            <a:r>
              <a:rPr lang="en-US" sz="1800" dirty="0" smtClean="0">
                <a:latin typeface="Times New Roman" pitchFamily="18" charset="0"/>
                <a:cs typeface="Times New Roman" pitchFamily="18" charset="0"/>
              </a:rPr>
              <a:t>942677</a:t>
            </a:r>
          </a:p>
          <a:p>
            <a:pPr marL="0" indent="0">
              <a:buNone/>
            </a:pPr>
            <a:r>
              <a:rPr lang="en-US" sz="1800" dirty="0" smtClean="0">
                <a:latin typeface="Times New Roman" pitchFamily="18" charset="0"/>
                <a:cs typeface="Times New Roman" pitchFamily="18" charset="0"/>
              </a:rPr>
              <a:t>RHS = (complement of 942678) 1000000 – 942678 = 057322</a:t>
            </a:r>
          </a:p>
          <a:p>
            <a:pPr marL="0" indent="0">
              <a:buNone/>
            </a:pPr>
            <a:r>
              <a:rPr lang="en-US" sz="1800" dirty="0" smtClean="0">
                <a:latin typeface="Times New Roman" pitchFamily="18" charset="0"/>
                <a:cs typeface="Times New Roman" pitchFamily="18" charset="0"/>
              </a:rPr>
              <a:t>Answer </a:t>
            </a:r>
            <a:r>
              <a:rPr lang="en-US" sz="1800" dirty="0">
                <a:latin typeface="Times New Roman" pitchFamily="18" charset="0"/>
                <a:cs typeface="Times New Roman" pitchFamily="18" charset="0"/>
              </a:rPr>
              <a:t>= LHS / RHS</a:t>
            </a:r>
          </a:p>
          <a:p>
            <a:pPr marL="0" indent="0">
              <a:buNone/>
            </a:pPr>
            <a:r>
              <a:rPr lang="en-US" sz="1800" dirty="0" smtClean="0">
                <a:latin typeface="Times New Roman" pitchFamily="18" charset="0"/>
                <a:cs typeface="Times New Roman" pitchFamily="18" charset="0"/>
              </a:rPr>
              <a:t>942677 / 057322</a:t>
            </a:r>
            <a:endParaRPr lang="en-US" sz="1800" dirty="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So, </a:t>
            </a:r>
            <a:r>
              <a:rPr lang="en-US" sz="1800" dirty="0" smtClean="0">
                <a:latin typeface="Times New Roman" pitchFamily="18" charset="0"/>
                <a:cs typeface="Times New Roman" pitchFamily="18" charset="0"/>
              </a:rPr>
              <a:t>942678 * 999999 </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942677057322.</a:t>
            </a:r>
            <a:endParaRPr lang="en-US" sz="1800" dirty="0"/>
          </a:p>
        </p:txBody>
      </p:sp>
    </p:spTree>
    <p:extLst>
      <p:ext uri="{BB962C8B-B14F-4D97-AF65-F5344CB8AC3E}">
        <p14:creationId xmlns:p14="http://schemas.microsoft.com/office/powerpoint/2010/main" val="21783399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latin typeface="Times New Roman" pitchFamily="18" charset="0"/>
                <a:cs typeface="Times New Roman" pitchFamily="18" charset="0"/>
              </a:rPr>
              <a:t>TYPE 2: </a:t>
            </a:r>
            <a:r>
              <a:rPr lang="en-US" sz="2400" dirty="0">
                <a:latin typeface="Times New Roman" pitchFamily="18" charset="0"/>
                <a:cs typeface="Times New Roman" pitchFamily="18" charset="0"/>
              </a:rPr>
              <a:t>MULTIPLICAND DIGITS </a:t>
            </a:r>
            <a:r>
              <a:rPr lang="en-US" sz="2400" dirty="0" smtClean="0">
                <a:latin typeface="Times New Roman" pitchFamily="18" charset="0"/>
                <a:cs typeface="Times New Roman" pitchFamily="18" charset="0"/>
              </a:rPr>
              <a:t>&lt; </a:t>
            </a:r>
            <a:r>
              <a:rPr lang="en-US" sz="2400" dirty="0">
                <a:latin typeface="Times New Roman" pitchFamily="18" charset="0"/>
                <a:cs typeface="Times New Roman" pitchFamily="18" charset="0"/>
              </a:rPr>
              <a:t>MULTIPLIER DIGITS</a:t>
            </a:r>
            <a:endParaRPr lang="en-US" sz="2400" dirty="0"/>
          </a:p>
        </p:txBody>
      </p:sp>
      <p:sp>
        <p:nvSpPr>
          <p:cNvPr id="3" name="Content Placeholder 2"/>
          <p:cNvSpPr>
            <a:spLocks noGrp="1"/>
          </p:cNvSpPr>
          <p:nvPr>
            <p:ph sz="quarter" idx="13"/>
          </p:nvPr>
        </p:nvSpPr>
        <p:spPr>
          <a:xfrm>
            <a:off x="609600" y="1371600"/>
            <a:ext cx="7924800" cy="4343400"/>
          </a:xfrm>
        </p:spPr>
        <p:txBody>
          <a:bodyPr>
            <a:noAutofit/>
          </a:bodyPr>
          <a:lstStyle/>
          <a:p>
            <a:pPr>
              <a:buAutoNum type="arabicPeriod"/>
            </a:pPr>
            <a:r>
              <a:rPr lang="en-US" sz="1800" dirty="0" smtClean="0">
                <a:latin typeface="Times New Roman" pitchFamily="18" charset="0"/>
                <a:cs typeface="Times New Roman" pitchFamily="18" charset="0"/>
              </a:rPr>
              <a:t>The same formula will be applied as in type 1, but with a little modification.</a:t>
            </a:r>
          </a:p>
          <a:p>
            <a:pPr>
              <a:buAutoNum type="arabicPeriod"/>
            </a:pPr>
            <a:r>
              <a:rPr lang="en-US" sz="1800" dirty="0" smtClean="0">
                <a:latin typeface="Times New Roman" pitchFamily="18" charset="0"/>
                <a:cs typeface="Times New Roman" pitchFamily="18" charset="0"/>
              </a:rPr>
              <a:t>Make the number of digits in the multiplicand equal to the number of 9’s by adding required 0’s, before the multiplicand.</a:t>
            </a:r>
          </a:p>
          <a:p>
            <a:pPr marL="0" indent="0">
              <a:buNone/>
            </a:pPr>
            <a:r>
              <a:rPr lang="en-US" sz="1800" i="1" u="sng" dirty="0" smtClean="0">
                <a:latin typeface="Times New Roman" pitchFamily="18" charset="0"/>
                <a:cs typeface="Times New Roman" pitchFamily="18" charset="0"/>
              </a:rPr>
              <a:t>Example 1:</a:t>
            </a:r>
            <a:r>
              <a:rPr lang="en-US" sz="1800" dirty="0" smtClean="0">
                <a:latin typeface="Times New Roman" pitchFamily="18" charset="0"/>
                <a:cs typeface="Times New Roman" pitchFamily="18" charset="0"/>
              </a:rPr>
              <a:t> 67 * 999</a:t>
            </a:r>
          </a:p>
          <a:p>
            <a:pPr marL="0" indent="0">
              <a:buNone/>
            </a:pPr>
            <a:r>
              <a:rPr lang="en-US" sz="1800" dirty="0" smtClean="0">
                <a:latin typeface="Times New Roman" pitchFamily="18" charset="0"/>
                <a:cs typeface="Times New Roman" pitchFamily="18" charset="0"/>
              </a:rPr>
              <a:t>Since, the multiplier here has three 9’s, so convert the multiplicand 67 also into a 3 digit number, by adding a 0 in front of it. So it becomes:</a:t>
            </a:r>
          </a:p>
          <a:p>
            <a:pPr marL="0" indent="0" algn="ctr">
              <a:buNone/>
            </a:pPr>
            <a:r>
              <a:rPr lang="en-US" sz="1800" dirty="0" smtClean="0">
                <a:latin typeface="Times New Roman" pitchFamily="18" charset="0"/>
                <a:cs typeface="Times New Roman" pitchFamily="18" charset="0"/>
              </a:rPr>
              <a:t>067 * 999</a:t>
            </a:r>
          </a:p>
          <a:p>
            <a:pPr marL="0" indent="0">
              <a:buNone/>
            </a:pPr>
            <a:r>
              <a:rPr lang="en-US" sz="1800" dirty="0">
                <a:latin typeface="Times New Roman" pitchFamily="18" charset="0"/>
                <a:cs typeface="Times New Roman" pitchFamily="18" charset="0"/>
              </a:rPr>
              <a:t>LHS = </a:t>
            </a:r>
            <a:r>
              <a:rPr lang="en-US" sz="1800" dirty="0" smtClean="0">
                <a:latin typeface="Times New Roman" pitchFamily="18" charset="0"/>
                <a:cs typeface="Times New Roman" pitchFamily="18" charset="0"/>
              </a:rPr>
              <a:t>067 – 1 </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066</a:t>
            </a:r>
            <a:endParaRPr lang="en-US" sz="1800" dirty="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RHS = (complement of </a:t>
            </a:r>
            <a:r>
              <a:rPr lang="en-US" sz="1800" dirty="0" smtClean="0">
                <a:latin typeface="Times New Roman" pitchFamily="18" charset="0"/>
                <a:cs typeface="Times New Roman" pitchFamily="18" charset="0"/>
              </a:rPr>
              <a:t>067) </a:t>
            </a:r>
            <a:r>
              <a:rPr lang="en-US" sz="1800" dirty="0">
                <a:latin typeface="Times New Roman" pitchFamily="18" charset="0"/>
                <a:cs typeface="Times New Roman" pitchFamily="18" charset="0"/>
              </a:rPr>
              <a:t>1000 – </a:t>
            </a:r>
            <a:r>
              <a:rPr lang="en-US" sz="1800" dirty="0" smtClean="0">
                <a:latin typeface="Times New Roman" pitchFamily="18" charset="0"/>
                <a:cs typeface="Times New Roman" pitchFamily="18" charset="0"/>
              </a:rPr>
              <a:t> 067 </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933</a:t>
            </a:r>
            <a:endParaRPr lang="en-US" sz="1800" dirty="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Answer = LHS / RHS</a:t>
            </a:r>
          </a:p>
          <a:p>
            <a:pPr marL="0" indent="0">
              <a:buNone/>
            </a:pPr>
            <a:r>
              <a:rPr lang="en-US" sz="1800" dirty="0" smtClean="0">
                <a:latin typeface="Times New Roman" pitchFamily="18" charset="0"/>
                <a:cs typeface="Times New Roman" pitchFamily="18" charset="0"/>
              </a:rPr>
              <a:t>066 / 933</a:t>
            </a:r>
            <a:endParaRPr lang="en-US" sz="1800" dirty="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So, </a:t>
            </a:r>
            <a:r>
              <a:rPr lang="en-US" sz="1800" dirty="0" smtClean="0">
                <a:latin typeface="Times New Roman" pitchFamily="18" charset="0"/>
                <a:cs typeface="Times New Roman" pitchFamily="18" charset="0"/>
              </a:rPr>
              <a:t>67 </a:t>
            </a:r>
            <a:r>
              <a:rPr lang="en-US" sz="1800" dirty="0">
                <a:latin typeface="Times New Roman" pitchFamily="18" charset="0"/>
                <a:cs typeface="Times New Roman" pitchFamily="18" charset="0"/>
              </a:rPr>
              <a:t>* 999 </a:t>
            </a:r>
            <a:r>
              <a:rPr lang="en-US" sz="1800" dirty="0" smtClean="0">
                <a:latin typeface="Times New Roman" pitchFamily="18" charset="0"/>
                <a:cs typeface="Times New Roman" pitchFamily="18" charset="0"/>
              </a:rPr>
              <a:t>= 66933.</a:t>
            </a:r>
            <a:endParaRPr lang="en-US" sz="1800" dirty="0">
              <a:latin typeface="Times New Roman" pitchFamily="18" charset="0"/>
              <a:cs typeface="Times New Roman" pitchFamily="18" charset="0"/>
            </a:endParaRPr>
          </a:p>
          <a:p>
            <a:pPr marL="0" indent="0">
              <a:buNone/>
            </a:pP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13551387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04800"/>
            <a:ext cx="7924800" cy="5410200"/>
          </a:xfrm>
        </p:spPr>
        <p:txBody>
          <a:bodyPr/>
          <a:lstStyle/>
          <a:p>
            <a:pPr marL="0" indent="0">
              <a:buNone/>
            </a:pPr>
            <a:r>
              <a:rPr lang="en-US" sz="1800" i="1" u="sng" dirty="0">
                <a:latin typeface="Times New Roman" pitchFamily="18" charset="0"/>
                <a:cs typeface="Times New Roman" pitchFamily="18" charset="0"/>
              </a:rPr>
              <a:t>Example 2</a:t>
            </a:r>
            <a:r>
              <a:rPr lang="en-US" sz="1800" i="1" u="sng"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243 * 9999</a:t>
            </a:r>
          </a:p>
          <a:p>
            <a:pPr marL="0" indent="0">
              <a:buNone/>
            </a:pPr>
            <a:r>
              <a:rPr lang="en-US" sz="1800" dirty="0">
                <a:latin typeface="Times New Roman" pitchFamily="18" charset="0"/>
                <a:cs typeface="Times New Roman" pitchFamily="18" charset="0"/>
              </a:rPr>
              <a:t>Since, the multiplier here has </a:t>
            </a:r>
            <a:r>
              <a:rPr lang="en-US" sz="1800" dirty="0" smtClean="0">
                <a:latin typeface="Times New Roman" pitchFamily="18" charset="0"/>
                <a:cs typeface="Times New Roman" pitchFamily="18" charset="0"/>
              </a:rPr>
              <a:t>four </a:t>
            </a:r>
            <a:r>
              <a:rPr lang="en-US" sz="1800" dirty="0">
                <a:latin typeface="Times New Roman" pitchFamily="18" charset="0"/>
                <a:cs typeface="Times New Roman" pitchFamily="18" charset="0"/>
              </a:rPr>
              <a:t>9’s, so convert the multiplicand </a:t>
            </a:r>
            <a:r>
              <a:rPr lang="en-US" sz="1800" dirty="0" smtClean="0">
                <a:latin typeface="Times New Roman" pitchFamily="18" charset="0"/>
                <a:cs typeface="Times New Roman" pitchFamily="18" charset="0"/>
              </a:rPr>
              <a:t>243 </a:t>
            </a:r>
            <a:r>
              <a:rPr lang="en-US" sz="1800" dirty="0">
                <a:latin typeface="Times New Roman" pitchFamily="18" charset="0"/>
                <a:cs typeface="Times New Roman" pitchFamily="18" charset="0"/>
              </a:rPr>
              <a:t>also into a </a:t>
            </a:r>
            <a:r>
              <a:rPr lang="en-US" sz="1800" dirty="0" smtClean="0">
                <a:latin typeface="Times New Roman" pitchFamily="18" charset="0"/>
                <a:cs typeface="Times New Roman" pitchFamily="18" charset="0"/>
              </a:rPr>
              <a:t>4 </a:t>
            </a:r>
            <a:r>
              <a:rPr lang="en-US" sz="1800" dirty="0">
                <a:latin typeface="Times New Roman" pitchFamily="18" charset="0"/>
                <a:cs typeface="Times New Roman" pitchFamily="18" charset="0"/>
              </a:rPr>
              <a:t>digit number, by adding a 0 in front of it. So it becomes</a:t>
            </a:r>
            <a:r>
              <a:rPr lang="en-US" sz="1800" dirty="0" smtClean="0">
                <a:latin typeface="Times New Roman" pitchFamily="18" charset="0"/>
                <a:cs typeface="Times New Roman" pitchFamily="18" charset="0"/>
              </a:rPr>
              <a:t>:</a:t>
            </a:r>
          </a:p>
          <a:p>
            <a:pPr marL="0" indent="0" algn="ctr">
              <a:buNone/>
            </a:pPr>
            <a:r>
              <a:rPr lang="en-US" sz="1800" dirty="0" smtClean="0">
                <a:latin typeface="Times New Roman" pitchFamily="18" charset="0"/>
                <a:cs typeface="Times New Roman" pitchFamily="18" charset="0"/>
              </a:rPr>
              <a:t>0243 * 9999</a:t>
            </a:r>
            <a:endParaRPr lang="en-US" sz="1800" dirty="0">
              <a:latin typeface="Times New Roman" pitchFamily="18" charset="0"/>
              <a:cs typeface="Times New Roman" pitchFamily="18" charset="0"/>
            </a:endParaRPr>
          </a:p>
          <a:p>
            <a:pPr marL="0" indent="0">
              <a:buNone/>
            </a:pPr>
            <a:r>
              <a:rPr lang="en-US" sz="1800" dirty="0" smtClean="0">
                <a:latin typeface="Times New Roman" pitchFamily="18" charset="0"/>
                <a:cs typeface="Times New Roman" pitchFamily="18" charset="0"/>
              </a:rPr>
              <a:t>LHS </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0243 </a:t>
            </a:r>
            <a:r>
              <a:rPr lang="en-US" sz="1800" dirty="0">
                <a:latin typeface="Times New Roman" pitchFamily="18" charset="0"/>
                <a:cs typeface="Times New Roman" pitchFamily="18" charset="0"/>
              </a:rPr>
              <a:t>– 1 = </a:t>
            </a:r>
            <a:r>
              <a:rPr lang="en-US" sz="1800" dirty="0" smtClean="0">
                <a:latin typeface="Times New Roman" pitchFamily="18" charset="0"/>
                <a:cs typeface="Times New Roman" pitchFamily="18" charset="0"/>
              </a:rPr>
              <a:t>0242</a:t>
            </a:r>
            <a:endParaRPr lang="en-US" sz="1800" dirty="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RHS = (complement of </a:t>
            </a:r>
            <a:r>
              <a:rPr lang="en-US" sz="1800" dirty="0" smtClean="0">
                <a:latin typeface="Times New Roman" pitchFamily="18" charset="0"/>
                <a:cs typeface="Times New Roman" pitchFamily="18" charset="0"/>
              </a:rPr>
              <a:t>0243) 10000 </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0243 </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9757</a:t>
            </a:r>
            <a:endParaRPr lang="en-US" sz="1800" dirty="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Answer = LHS / RHS</a:t>
            </a:r>
          </a:p>
          <a:p>
            <a:pPr marL="0" indent="0">
              <a:buNone/>
            </a:pPr>
            <a:r>
              <a:rPr lang="en-US" sz="1800" dirty="0" smtClean="0">
                <a:latin typeface="Times New Roman" pitchFamily="18" charset="0"/>
                <a:cs typeface="Times New Roman" pitchFamily="18" charset="0"/>
              </a:rPr>
              <a:t>0242 </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9757</a:t>
            </a:r>
            <a:endParaRPr lang="en-US" sz="1800" dirty="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So, </a:t>
            </a:r>
            <a:r>
              <a:rPr lang="en-US" sz="1800" dirty="0" smtClean="0">
                <a:latin typeface="Times New Roman" pitchFamily="18" charset="0"/>
                <a:cs typeface="Times New Roman" pitchFamily="18" charset="0"/>
              </a:rPr>
              <a:t>243 </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9999 </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2429757</a:t>
            </a:r>
            <a:endParaRPr lang="en-US" sz="18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71208314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160</TotalTime>
  <Words>882</Words>
  <Application>Microsoft Office PowerPoint</Application>
  <PresentationFormat>On-screen Show (4:3)</PresentationFormat>
  <Paragraphs>99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Narrow</vt:lpstr>
      <vt:lpstr>Times New Roman</vt:lpstr>
      <vt:lpstr>Horizon</vt:lpstr>
      <vt:lpstr>PowerPoint Presentation</vt:lpstr>
      <vt:lpstr>MAGIC WITH 11</vt:lpstr>
      <vt:lpstr>PowerPoint Presentation</vt:lpstr>
      <vt:lpstr>PowerPoint Presentation</vt:lpstr>
      <vt:lpstr>PowerPoint Presentation</vt:lpstr>
      <vt:lpstr>TYPE 1: MULTIPLICAND DIGITS = MULTIPLIER DIGITS</vt:lpstr>
      <vt:lpstr>PowerPoint Presentation</vt:lpstr>
      <vt:lpstr>TYPE 2: MULTIPLICAND DIGITS &lt; MULTIPLIER DIGITS</vt:lpstr>
      <vt:lpstr>PowerPoint Presentation</vt:lpstr>
      <vt:lpstr>TYPE 3: MULTIPLICAND DIGITS &gt; MULTIPLIER DIGITS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Anand</dc:creator>
  <cp:lastModifiedBy>Anand Nanwani</cp:lastModifiedBy>
  <cp:revision>43</cp:revision>
  <dcterms:created xsi:type="dcterms:W3CDTF">2006-08-16T00:00:00Z</dcterms:created>
  <dcterms:modified xsi:type="dcterms:W3CDTF">2017-01-06T16:51:27Z</dcterms:modified>
</cp:coreProperties>
</file>